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2"/>
  </p:notesMasterIdLst>
  <p:handoutMasterIdLst>
    <p:handoutMasterId r:id="rId33"/>
  </p:handoutMasterIdLst>
  <p:sldIdLst>
    <p:sldId id="256" r:id="rId2"/>
    <p:sldId id="257" r:id="rId3"/>
    <p:sldId id="296" r:id="rId4"/>
    <p:sldId id="281" r:id="rId5"/>
    <p:sldId id="266" r:id="rId6"/>
    <p:sldId id="263" r:id="rId7"/>
    <p:sldId id="265" r:id="rId8"/>
    <p:sldId id="302" r:id="rId9"/>
    <p:sldId id="273" r:id="rId10"/>
    <p:sldId id="297" r:id="rId11"/>
    <p:sldId id="304" r:id="rId12"/>
    <p:sldId id="305" r:id="rId13"/>
    <p:sldId id="306" r:id="rId14"/>
    <p:sldId id="307" r:id="rId15"/>
    <p:sldId id="308" r:id="rId16"/>
    <p:sldId id="309" r:id="rId17"/>
    <p:sldId id="310" r:id="rId18"/>
    <p:sldId id="280" r:id="rId19"/>
    <p:sldId id="270" r:id="rId20"/>
    <p:sldId id="259" r:id="rId21"/>
    <p:sldId id="299" r:id="rId22"/>
    <p:sldId id="312" r:id="rId23"/>
    <p:sldId id="314" r:id="rId24"/>
    <p:sldId id="287" r:id="rId25"/>
    <p:sldId id="288" r:id="rId26"/>
    <p:sldId id="292" r:id="rId27"/>
    <p:sldId id="293" r:id="rId28"/>
    <p:sldId id="295" r:id="rId29"/>
    <p:sldId id="276" r:id="rId30"/>
    <p:sldId id="291"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932" autoAdjust="0"/>
  </p:normalViewPr>
  <p:slideViewPr>
    <p:cSldViewPr snapToGrid="0">
      <p:cViewPr varScale="1">
        <p:scale>
          <a:sx n="63" d="100"/>
          <a:sy n="63" d="100"/>
        </p:scale>
        <p:origin x="135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D8840-972C-4414-B9C0-DBCA6EC8CA52}" type="doc">
      <dgm:prSet loTypeId="urn:microsoft.com/office/officeart/2005/8/layout/hierarchy6" loCatId="hierarchy" qsTypeId="urn:microsoft.com/office/officeart/2005/8/quickstyle/3d3" qsCatId="3D" csTypeId="urn:microsoft.com/office/officeart/2005/8/colors/colorful4" csCatId="colorful" phldr="1"/>
      <dgm:spPr/>
      <dgm:t>
        <a:bodyPr/>
        <a:lstStyle/>
        <a:p>
          <a:endParaRPr lang="en-US"/>
        </a:p>
      </dgm:t>
    </dgm:pt>
    <dgm:pt modelId="{E21F08ED-1708-479D-8F11-312CDEA02AF6}">
      <dgm:prSet phldrT="[Text]"/>
      <dgm:spPr/>
      <dgm:t>
        <a:bodyPr/>
        <a:lstStyle/>
        <a:p>
          <a:r>
            <a:rPr lang="en-US" dirty="0"/>
            <a:t>Oversight Committee: Local Children’s Roundtable</a:t>
          </a:r>
        </a:p>
      </dgm:t>
    </dgm:pt>
    <dgm:pt modelId="{2CE1BF1F-A849-41FB-B27C-4B418CEF4863}" type="parTrans" cxnId="{0DC0547A-BCF5-487C-9598-289CFF64C5CC}">
      <dgm:prSet/>
      <dgm:spPr/>
      <dgm:t>
        <a:bodyPr/>
        <a:lstStyle/>
        <a:p>
          <a:endParaRPr lang="en-US"/>
        </a:p>
      </dgm:t>
    </dgm:pt>
    <dgm:pt modelId="{8DEA048C-54FB-4542-B1D8-70C4749CEE6D}" type="sibTrans" cxnId="{0DC0547A-BCF5-487C-9598-289CFF64C5CC}">
      <dgm:prSet/>
      <dgm:spPr/>
      <dgm:t>
        <a:bodyPr/>
        <a:lstStyle/>
        <a:p>
          <a:endParaRPr lang="en-US"/>
        </a:p>
      </dgm:t>
    </dgm:pt>
    <dgm:pt modelId="{7CAAB2C4-33C7-4DFB-A265-FFE3607EEB3F}">
      <dgm:prSet phldrT="[Text]"/>
      <dgm:spPr/>
      <dgm:t>
        <a:bodyPr/>
        <a:lstStyle/>
        <a:p>
          <a:r>
            <a:rPr lang="en-US" dirty="0"/>
            <a:t>Executive Team</a:t>
          </a:r>
        </a:p>
      </dgm:t>
    </dgm:pt>
    <dgm:pt modelId="{457ADD2B-DE28-4277-838A-C41DA9F2F576}" type="parTrans" cxnId="{9320769F-1584-4C5C-98FC-4D84CF3821E4}">
      <dgm:prSet/>
      <dgm:spPr/>
      <dgm:t>
        <a:bodyPr/>
        <a:lstStyle/>
        <a:p>
          <a:endParaRPr lang="en-US"/>
        </a:p>
      </dgm:t>
    </dgm:pt>
    <dgm:pt modelId="{C801684F-595E-43C3-81F8-9D6100C5C018}" type="sibTrans" cxnId="{9320769F-1584-4C5C-98FC-4D84CF3821E4}">
      <dgm:prSet/>
      <dgm:spPr/>
      <dgm:t>
        <a:bodyPr/>
        <a:lstStyle/>
        <a:p>
          <a:endParaRPr lang="en-US"/>
        </a:p>
      </dgm:t>
    </dgm:pt>
    <dgm:pt modelId="{00EAF144-0D55-4C0D-8564-E33B3A0C0440}">
      <dgm:prSet phldrT="[Text]"/>
      <dgm:spPr/>
      <dgm:t>
        <a:bodyPr/>
        <a:lstStyle/>
        <a:p>
          <a:r>
            <a:rPr lang="en-US" dirty="0"/>
            <a:t>Core Team </a:t>
          </a:r>
        </a:p>
      </dgm:t>
    </dgm:pt>
    <dgm:pt modelId="{C1ADE08E-3689-48D0-A14E-B3287CDDFB6D}" type="parTrans" cxnId="{2EADE533-54B3-4383-A0B9-154CCA8ABFC0}">
      <dgm:prSet/>
      <dgm:spPr/>
      <dgm:t>
        <a:bodyPr/>
        <a:lstStyle/>
        <a:p>
          <a:endParaRPr lang="en-US"/>
        </a:p>
      </dgm:t>
    </dgm:pt>
    <dgm:pt modelId="{C0CE255C-DC55-44E4-B8E2-63FB0039376F}" type="sibTrans" cxnId="{2EADE533-54B3-4383-A0B9-154CCA8ABFC0}">
      <dgm:prSet/>
      <dgm:spPr/>
      <dgm:t>
        <a:bodyPr/>
        <a:lstStyle/>
        <a:p>
          <a:endParaRPr lang="en-US"/>
        </a:p>
      </dgm:t>
    </dgm:pt>
    <dgm:pt modelId="{F07F6C1F-3A9C-4809-8E9C-11EB7880DF62}">
      <dgm:prSet/>
      <dgm:spPr/>
      <dgm:t>
        <a:bodyPr/>
        <a:lstStyle/>
        <a:p>
          <a:r>
            <a:rPr lang="en-US" dirty="0"/>
            <a:t>D&amp;A</a:t>
          </a:r>
        </a:p>
      </dgm:t>
    </dgm:pt>
    <dgm:pt modelId="{4BF65B70-80EE-4714-9E65-A8D69E4C3672}" type="parTrans" cxnId="{5D920DC5-E662-4786-BD41-D5A945FE9188}">
      <dgm:prSet/>
      <dgm:spPr/>
      <dgm:t>
        <a:bodyPr/>
        <a:lstStyle/>
        <a:p>
          <a:endParaRPr lang="en-US"/>
        </a:p>
      </dgm:t>
    </dgm:pt>
    <dgm:pt modelId="{B236275E-6356-4B50-A28D-BE742390ABF8}" type="sibTrans" cxnId="{5D920DC5-E662-4786-BD41-D5A945FE9188}">
      <dgm:prSet/>
      <dgm:spPr/>
      <dgm:t>
        <a:bodyPr/>
        <a:lstStyle/>
        <a:p>
          <a:endParaRPr lang="en-US"/>
        </a:p>
      </dgm:t>
    </dgm:pt>
    <dgm:pt modelId="{C931ABBD-3C58-4899-808B-DA9CD2FD8B6A}">
      <dgm:prSet/>
      <dgm:spPr/>
      <dgm:t>
        <a:bodyPr/>
        <a:lstStyle/>
        <a:p>
          <a:r>
            <a:rPr lang="en-US" dirty="0"/>
            <a:t>CYS</a:t>
          </a:r>
        </a:p>
      </dgm:t>
    </dgm:pt>
    <dgm:pt modelId="{C437CAE9-CBAF-415B-97D4-50820FA28E2F}" type="parTrans" cxnId="{E5DCC4DD-52DC-463A-BFE2-7497B83092C5}">
      <dgm:prSet/>
      <dgm:spPr/>
      <dgm:t>
        <a:bodyPr/>
        <a:lstStyle/>
        <a:p>
          <a:endParaRPr lang="en-US"/>
        </a:p>
      </dgm:t>
    </dgm:pt>
    <dgm:pt modelId="{ECF4E64D-2655-4C6E-B796-2B6F288061B8}" type="sibTrans" cxnId="{E5DCC4DD-52DC-463A-BFE2-7497B83092C5}">
      <dgm:prSet/>
      <dgm:spPr/>
      <dgm:t>
        <a:bodyPr/>
        <a:lstStyle/>
        <a:p>
          <a:endParaRPr lang="en-US"/>
        </a:p>
      </dgm:t>
    </dgm:pt>
    <dgm:pt modelId="{2D7B2B14-C1B3-4C28-B990-E276C0967804}">
      <dgm:prSet/>
      <dgm:spPr/>
      <dgm:t>
        <a:bodyPr/>
        <a:lstStyle/>
        <a:p>
          <a:r>
            <a:rPr lang="en-US" dirty="0"/>
            <a:t>MH</a:t>
          </a:r>
        </a:p>
      </dgm:t>
    </dgm:pt>
    <dgm:pt modelId="{230DB584-CD73-40D2-B57B-005159A39F67}" type="sibTrans" cxnId="{89C5B2B8-7C6D-44C1-8689-682D97E287EA}">
      <dgm:prSet/>
      <dgm:spPr/>
      <dgm:t>
        <a:bodyPr/>
        <a:lstStyle/>
        <a:p>
          <a:endParaRPr lang="en-US"/>
        </a:p>
      </dgm:t>
    </dgm:pt>
    <dgm:pt modelId="{EE6B5A0B-EF88-4B80-9DE1-11A7C2EC0773}" type="parTrans" cxnId="{89C5B2B8-7C6D-44C1-8689-682D97E287EA}">
      <dgm:prSet/>
      <dgm:spPr/>
      <dgm:t>
        <a:bodyPr/>
        <a:lstStyle/>
        <a:p>
          <a:endParaRPr lang="en-US"/>
        </a:p>
      </dgm:t>
    </dgm:pt>
    <dgm:pt modelId="{FC3224AC-6107-4A25-B1D6-E2EB02557EA5}" type="pres">
      <dgm:prSet presAssocID="{057D8840-972C-4414-B9C0-DBCA6EC8CA52}" presName="mainComposite" presStyleCnt="0">
        <dgm:presLayoutVars>
          <dgm:chPref val="1"/>
          <dgm:dir/>
          <dgm:animOne val="branch"/>
          <dgm:animLvl val="lvl"/>
          <dgm:resizeHandles val="exact"/>
        </dgm:presLayoutVars>
      </dgm:prSet>
      <dgm:spPr/>
    </dgm:pt>
    <dgm:pt modelId="{F3D6873B-AB27-4C71-8748-F135304EC9DC}" type="pres">
      <dgm:prSet presAssocID="{057D8840-972C-4414-B9C0-DBCA6EC8CA52}" presName="hierFlow" presStyleCnt="0"/>
      <dgm:spPr/>
    </dgm:pt>
    <dgm:pt modelId="{18E74E97-3075-4D70-B571-2245B93595E2}" type="pres">
      <dgm:prSet presAssocID="{057D8840-972C-4414-B9C0-DBCA6EC8CA52}" presName="hierChild1" presStyleCnt="0">
        <dgm:presLayoutVars>
          <dgm:chPref val="1"/>
          <dgm:animOne val="branch"/>
          <dgm:animLvl val="lvl"/>
        </dgm:presLayoutVars>
      </dgm:prSet>
      <dgm:spPr/>
    </dgm:pt>
    <dgm:pt modelId="{7AB94236-CA09-4987-8D1F-F95F61D1829F}" type="pres">
      <dgm:prSet presAssocID="{E21F08ED-1708-479D-8F11-312CDEA02AF6}" presName="Name14" presStyleCnt="0"/>
      <dgm:spPr/>
    </dgm:pt>
    <dgm:pt modelId="{4A8B2DC0-F63B-45BD-9F74-6A73409223BC}" type="pres">
      <dgm:prSet presAssocID="{E21F08ED-1708-479D-8F11-312CDEA02AF6}" presName="level1Shape" presStyleLbl="node0" presStyleIdx="0" presStyleCnt="1">
        <dgm:presLayoutVars>
          <dgm:chPref val="3"/>
        </dgm:presLayoutVars>
      </dgm:prSet>
      <dgm:spPr/>
    </dgm:pt>
    <dgm:pt modelId="{C8B1E72B-FB44-4C9C-B529-1193B5F05B21}" type="pres">
      <dgm:prSet presAssocID="{E21F08ED-1708-479D-8F11-312CDEA02AF6}" presName="hierChild2" presStyleCnt="0"/>
      <dgm:spPr/>
    </dgm:pt>
    <dgm:pt modelId="{2B7CF18D-B3B9-4561-B2E2-55702EE333AF}" type="pres">
      <dgm:prSet presAssocID="{457ADD2B-DE28-4277-838A-C41DA9F2F576}" presName="Name19" presStyleLbl="parChTrans1D2" presStyleIdx="0" presStyleCnt="1"/>
      <dgm:spPr/>
    </dgm:pt>
    <dgm:pt modelId="{88814604-7C65-4F03-B437-4F35357228BF}" type="pres">
      <dgm:prSet presAssocID="{7CAAB2C4-33C7-4DFB-A265-FFE3607EEB3F}" presName="Name21" presStyleCnt="0"/>
      <dgm:spPr/>
    </dgm:pt>
    <dgm:pt modelId="{0E2B0951-CA56-4394-B898-7A8929A9DE39}" type="pres">
      <dgm:prSet presAssocID="{7CAAB2C4-33C7-4DFB-A265-FFE3607EEB3F}" presName="level2Shape" presStyleLbl="node2" presStyleIdx="0" presStyleCnt="1"/>
      <dgm:spPr/>
    </dgm:pt>
    <dgm:pt modelId="{AEE1847D-F768-472A-9405-BAFAABDA1CDC}" type="pres">
      <dgm:prSet presAssocID="{7CAAB2C4-33C7-4DFB-A265-FFE3607EEB3F}" presName="hierChild3" presStyleCnt="0"/>
      <dgm:spPr/>
    </dgm:pt>
    <dgm:pt modelId="{DA061EB5-BEAE-4CE3-B686-D40D73A7785D}" type="pres">
      <dgm:prSet presAssocID="{C1ADE08E-3689-48D0-A14E-B3287CDDFB6D}" presName="Name19" presStyleLbl="parChTrans1D3" presStyleIdx="0" presStyleCnt="1"/>
      <dgm:spPr/>
    </dgm:pt>
    <dgm:pt modelId="{A45F2498-3B88-4B08-9E2A-238688142A4F}" type="pres">
      <dgm:prSet presAssocID="{00EAF144-0D55-4C0D-8564-E33B3A0C0440}" presName="Name21" presStyleCnt="0"/>
      <dgm:spPr/>
    </dgm:pt>
    <dgm:pt modelId="{53DE3315-163A-43F9-9C63-F9E6BB8DCFF0}" type="pres">
      <dgm:prSet presAssocID="{00EAF144-0D55-4C0D-8564-E33B3A0C0440}" presName="level2Shape" presStyleLbl="node3" presStyleIdx="0" presStyleCnt="1"/>
      <dgm:spPr/>
    </dgm:pt>
    <dgm:pt modelId="{0F7436F5-B85F-43CD-9ED0-A7301065A43F}" type="pres">
      <dgm:prSet presAssocID="{00EAF144-0D55-4C0D-8564-E33B3A0C0440}" presName="hierChild3" presStyleCnt="0"/>
      <dgm:spPr/>
    </dgm:pt>
    <dgm:pt modelId="{8CA9E998-9300-4EC0-902A-2D2ED5CA70D2}" type="pres">
      <dgm:prSet presAssocID="{4BF65B70-80EE-4714-9E65-A8D69E4C3672}" presName="Name19" presStyleLbl="parChTrans1D4" presStyleIdx="0" presStyleCnt="3"/>
      <dgm:spPr/>
    </dgm:pt>
    <dgm:pt modelId="{5A729DF5-A458-42A4-9488-7CD14878752E}" type="pres">
      <dgm:prSet presAssocID="{F07F6C1F-3A9C-4809-8E9C-11EB7880DF62}" presName="Name21" presStyleCnt="0"/>
      <dgm:spPr/>
    </dgm:pt>
    <dgm:pt modelId="{B07454C9-4A67-460B-9801-869EDCB8D0D9}" type="pres">
      <dgm:prSet presAssocID="{F07F6C1F-3A9C-4809-8E9C-11EB7880DF62}" presName="level2Shape" presStyleLbl="node4" presStyleIdx="0" presStyleCnt="3"/>
      <dgm:spPr/>
    </dgm:pt>
    <dgm:pt modelId="{7DF3AB93-9458-4A95-9325-BA381EF8B510}" type="pres">
      <dgm:prSet presAssocID="{F07F6C1F-3A9C-4809-8E9C-11EB7880DF62}" presName="hierChild3" presStyleCnt="0"/>
      <dgm:spPr/>
    </dgm:pt>
    <dgm:pt modelId="{EA1093C8-509D-4E25-8F05-D8A87B2ACF2B}" type="pres">
      <dgm:prSet presAssocID="{C437CAE9-CBAF-415B-97D4-50820FA28E2F}" presName="Name19" presStyleLbl="parChTrans1D4" presStyleIdx="1" presStyleCnt="3"/>
      <dgm:spPr/>
    </dgm:pt>
    <dgm:pt modelId="{8F09F7A1-A4FD-4311-BC4D-4754D2619B57}" type="pres">
      <dgm:prSet presAssocID="{C931ABBD-3C58-4899-808B-DA9CD2FD8B6A}" presName="Name21" presStyleCnt="0"/>
      <dgm:spPr/>
    </dgm:pt>
    <dgm:pt modelId="{652CDE35-55A7-4B29-AEA4-E308A2EE1AAB}" type="pres">
      <dgm:prSet presAssocID="{C931ABBD-3C58-4899-808B-DA9CD2FD8B6A}" presName="level2Shape" presStyleLbl="node4" presStyleIdx="1" presStyleCnt="3"/>
      <dgm:spPr/>
    </dgm:pt>
    <dgm:pt modelId="{399535AB-DFBD-48AD-9F5B-6B1095B250F0}" type="pres">
      <dgm:prSet presAssocID="{C931ABBD-3C58-4899-808B-DA9CD2FD8B6A}" presName="hierChild3" presStyleCnt="0"/>
      <dgm:spPr/>
    </dgm:pt>
    <dgm:pt modelId="{86992390-704D-48F9-BAB9-B46C83E596DD}" type="pres">
      <dgm:prSet presAssocID="{EE6B5A0B-EF88-4B80-9DE1-11A7C2EC0773}" presName="Name19" presStyleLbl="parChTrans1D4" presStyleIdx="2" presStyleCnt="3"/>
      <dgm:spPr/>
    </dgm:pt>
    <dgm:pt modelId="{0652985D-92E0-485B-81F3-10E8060892EE}" type="pres">
      <dgm:prSet presAssocID="{2D7B2B14-C1B3-4C28-B990-E276C0967804}" presName="Name21" presStyleCnt="0"/>
      <dgm:spPr/>
    </dgm:pt>
    <dgm:pt modelId="{3E7F247B-06A3-4FBE-95F7-6C83E902BE42}" type="pres">
      <dgm:prSet presAssocID="{2D7B2B14-C1B3-4C28-B990-E276C0967804}" presName="level2Shape" presStyleLbl="node4" presStyleIdx="2" presStyleCnt="3" custLinFactNeighborX="-9554" custLinFactNeighborY="3439"/>
      <dgm:spPr/>
    </dgm:pt>
    <dgm:pt modelId="{3A455B09-4730-4681-8B4B-C859760CC458}" type="pres">
      <dgm:prSet presAssocID="{2D7B2B14-C1B3-4C28-B990-E276C0967804}" presName="hierChild3" presStyleCnt="0"/>
      <dgm:spPr/>
    </dgm:pt>
    <dgm:pt modelId="{4DE50E54-016C-48A1-8D7C-AC744581A9CA}" type="pres">
      <dgm:prSet presAssocID="{057D8840-972C-4414-B9C0-DBCA6EC8CA52}" presName="bgShapesFlow" presStyleCnt="0"/>
      <dgm:spPr/>
    </dgm:pt>
  </dgm:ptLst>
  <dgm:cxnLst>
    <dgm:cxn modelId="{34CF5806-F45D-44BF-81F0-CEE6400219D9}" type="presOf" srcId="{F07F6C1F-3A9C-4809-8E9C-11EB7880DF62}" destId="{B07454C9-4A67-460B-9801-869EDCB8D0D9}" srcOrd="0" destOrd="0" presId="urn:microsoft.com/office/officeart/2005/8/layout/hierarchy6"/>
    <dgm:cxn modelId="{110A480B-3794-4B20-9B99-F0F785138A66}" type="presOf" srcId="{00EAF144-0D55-4C0D-8564-E33B3A0C0440}" destId="{53DE3315-163A-43F9-9C63-F9E6BB8DCFF0}" srcOrd="0" destOrd="0" presId="urn:microsoft.com/office/officeart/2005/8/layout/hierarchy6"/>
    <dgm:cxn modelId="{2EADE533-54B3-4383-A0B9-154CCA8ABFC0}" srcId="{7CAAB2C4-33C7-4DFB-A265-FFE3607EEB3F}" destId="{00EAF144-0D55-4C0D-8564-E33B3A0C0440}" srcOrd="0" destOrd="0" parTransId="{C1ADE08E-3689-48D0-A14E-B3287CDDFB6D}" sibTransId="{C0CE255C-DC55-44E4-B8E2-63FB0039376F}"/>
    <dgm:cxn modelId="{BAEF806A-ECB4-4BA1-B448-6AEFE0FC4C0A}" type="presOf" srcId="{2D7B2B14-C1B3-4C28-B990-E276C0967804}" destId="{3E7F247B-06A3-4FBE-95F7-6C83E902BE42}" srcOrd="0" destOrd="0" presId="urn:microsoft.com/office/officeart/2005/8/layout/hierarchy6"/>
    <dgm:cxn modelId="{74CFF274-DB05-4CD8-A8D2-3E1F5C0A9906}" type="presOf" srcId="{E21F08ED-1708-479D-8F11-312CDEA02AF6}" destId="{4A8B2DC0-F63B-45BD-9F74-6A73409223BC}" srcOrd="0" destOrd="0" presId="urn:microsoft.com/office/officeart/2005/8/layout/hierarchy6"/>
    <dgm:cxn modelId="{AB3B4955-CF6A-42A3-9758-1C4A6C452696}" type="presOf" srcId="{4BF65B70-80EE-4714-9E65-A8D69E4C3672}" destId="{8CA9E998-9300-4EC0-902A-2D2ED5CA70D2}" srcOrd="0" destOrd="0" presId="urn:microsoft.com/office/officeart/2005/8/layout/hierarchy6"/>
    <dgm:cxn modelId="{69FE4F56-82C9-4E21-BEE5-5255DC6B20FE}" type="presOf" srcId="{457ADD2B-DE28-4277-838A-C41DA9F2F576}" destId="{2B7CF18D-B3B9-4561-B2E2-55702EE333AF}" srcOrd="0" destOrd="0" presId="urn:microsoft.com/office/officeart/2005/8/layout/hierarchy6"/>
    <dgm:cxn modelId="{0DC0547A-BCF5-487C-9598-289CFF64C5CC}" srcId="{057D8840-972C-4414-B9C0-DBCA6EC8CA52}" destId="{E21F08ED-1708-479D-8F11-312CDEA02AF6}" srcOrd="0" destOrd="0" parTransId="{2CE1BF1F-A849-41FB-B27C-4B418CEF4863}" sibTransId="{8DEA048C-54FB-4542-B1D8-70C4749CEE6D}"/>
    <dgm:cxn modelId="{9320769F-1584-4C5C-98FC-4D84CF3821E4}" srcId="{E21F08ED-1708-479D-8F11-312CDEA02AF6}" destId="{7CAAB2C4-33C7-4DFB-A265-FFE3607EEB3F}" srcOrd="0" destOrd="0" parTransId="{457ADD2B-DE28-4277-838A-C41DA9F2F576}" sibTransId="{C801684F-595E-43C3-81F8-9D6100C5C018}"/>
    <dgm:cxn modelId="{89C5B2B8-7C6D-44C1-8689-682D97E287EA}" srcId="{00EAF144-0D55-4C0D-8564-E33B3A0C0440}" destId="{2D7B2B14-C1B3-4C28-B990-E276C0967804}" srcOrd="2" destOrd="0" parTransId="{EE6B5A0B-EF88-4B80-9DE1-11A7C2EC0773}" sibTransId="{230DB584-CD73-40D2-B57B-005159A39F67}"/>
    <dgm:cxn modelId="{5D920DC5-E662-4786-BD41-D5A945FE9188}" srcId="{00EAF144-0D55-4C0D-8564-E33B3A0C0440}" destId="{F07F6C1F-3A9C-4809-8E9C-11EB7880DF62}" srcOrd="0" destOrd="0" parTransId="{4BF65B70-80EE-4714-9E65-A8D69E4C3672}" sibTransId="{B236275E-6356-4B50-A28D-BE742390ABF8}"/>
    <dgm:cxn modelId="{C92021C5-BB1A-4CF6-BB82-17B5AD339E05}" type="presOf" srcId="{C437CAE9-CBAF-415B-97D4-50820FA28E2F}" destId="{EA1093C8-509D-4E25-8F05-D8A87B2ACF2B}" srcOrd="0" destOrd="0" presId="urn:microsoft.com/office/officeart/2005/8/layout/hierarchy6"/>
    <dgm:cxn modelId="{302DD1C6-9004-47D6-A90C-B7EB054ECCEA}" type="presOf" srcId="{EE6B5A0B-EF88-4B80-9DE1-11A7C2EC0773}" destId="{86992390-704D-48F9-BAB9-B46C83E596DD}" srcOrd="0" destOrd="0" presId="urn:microsoft.com/office/officeart/2005/8/layout/hierarchy6"/>
    <dgm:cxn modelId="{6DAED9C8-2A54-48DC-9361-64A3A8AA8DB3}" type="presOf" srcId="{C931ABBD-3C58-4899-808B-DA9CD2FD8B6A}" destId="{652CDE35-55A7-4B29-AEA4-E308A2EE1AAB}" srcOrd="0" destOrd="0" presId="urn:microsoft.com/office/officeart/2005/8/layout/hierarchy6"/>
    <dgm:cxn modelId="{E5DCC4DD-52DC-463A-BFE2-7497B83092C5}" srcId="{00EAF144-0D55-4C0D-8564-E33B3A0C0440}" destId="{C931ABBD-3C58-4899-808B-DA9CD2FD8B6A}" srcOrd="1" destOrd="0" parTransId="{C437CAE9-CBAF-415B-97D4-50820FA28E2F}" sibTransId="{ECF4E64D-2655-4C6E-B796-2B6F288061B8}"/>
    <dgm:cxn modelId="{E41308E2-765F-465A-8EE8-E3007292138E}" type="presOf" srcId="{057D8840-972C-4414-B9C0-DBCA6EC8CA52}" destId="{FC3224AC-6107-4A25-B1D6-E2EB02557EA5}" srcOrd="0" destOrd="0" presId="urn:microsoft.com/office/officeart/2005/8/layout/hierarchy6"/>
    <dgm:cxn modelId="{2B2021EC-E151-415C-A6DF-DA01D273413D}" type="presOf" srcId="{7CAAB2C4-33C7-4DFB-A265-FFE3607EEB3F}" destId="{0E2B0951-CA56-4394-B898-7A8929A9DE39}" srcOrd="0" destOrd="0" presId="urn:microsoft.com/office/officeart/2005/8/layout/hierarchy6"/>
    <dgm:cxn modelId="{FA899AEE-290C-4315-8CF5-759E3DDDCD1E}" type="presOf" srcId="{C1ADE08E-3689-48D0-A14E-B3287CDDFB6D}" destId="{DA061EB5-BEAE-4CE3-B686-D40D73A7785D}" srcOrd="0" destOrd="0" presId="urn:microsoft.com/office/officeart/2005/8/layout/hierarchy6"/>
    <dgm:cxn modelId="{5C837718-C18A-4A48-965A-4A6DE9A6DDD7}" type="presParOf" srcId="{FC3224AC-6107-4A25-B1D6-E2EB02557EA5}" destId="{F3D6873B-AB27-4C71-8748-F135304EC9DC}" srcOrd="0" destOrd="0" presId="urn:microsoft.com/office/officeart/2005/8/layout/hierarchy6"/>
    <dgm:cxn modelId="{49F6D8E7-4FE3-4AEA-BF5A-A9734F7D2E40}" type="presParOf" srcId="{F3D6873B-AB27-4C71-8748-F135304EC9DC}" destId="{18E74E97-3075-4D70-B571-2245B93595E2}" srcOrd="0" destOrd="0" presId="urn:microsoft.com/office/officeart/2005/8/layout/hierarchy6"/>
    <dgm:cxn modelId="{C2D79489-878B-4780-ABA2-C31C1723E9B9}" type="presParOf" srcId="{18E74E97-3075-4D70-B571-2245B93595E2}" destId="{7AB94236-CA09-4987-8D1F-F95F61D1829F}" srcOrd="0" destOrd="0" presId="urn:microsoft.com/office/officeart/2005/8/layout/hierarchy6"/>
    <dgm:cxn modelId="{9A190E3A-393A-448E-B489-BCD6246FAE44}" type="presParOf" srcId="{7AB94236-CA09-4987-8D1F-F95F61D1829F}" destId="{4A8B2DC0-F63B-45BD-9F74-6A73409223BC}" srcOrd="0" destOrd="0" presId="urn:microsoft.com/office/officeart/2005/8/layout/hierarchy6"/>
    <dgm:cxn modelId="{52F3B068-6D82-44D4-93D4-7DE585EA1298}" type="presParOf" srcId="{7AB94236-CA09-4987-8D1F-F95F61D1829F}" destId="{C8B1E72B-FB44-4C9C-B529-1193B5F05B21}" srcOrd="1" destOrd="0" presId="urn:microsoft.com/office/officeart/2005/8/layout/hierarchy6"/>
    <dgm:cxn modelId="{85D19535-DCCD-4715-BB57-C557E771586E}" type="presParOf" srcId="{C8B1E72B-FB44-4C9C-B529-1193B5F05B21}" destId="{2B7CF18D-B3B9-4561-B2E2-55702EE333AF}" srcOrd="0" destOrd="0" presId="urn:microsoft.com/office/officeart/2005/8/layout/hierarchy6"/>
    <dgm:cxn modelId="{3BBF38D2-62B7-4466-B554-96B72F5556A2}" type="presParOf" srcId="{C8B1E72B-FB44-4C9C-B529-1193B5F05B21}" destId="{88814604-7C65-4F03-B437-4F35357228BF}" srcOrd="1" destOrd="0" presId="urn:microsoft.com/office/officeart/2005/8/layout/hierarchy6"/>
    <dgm:cxn modelId="{BB4FD7B9-3F67-41F6-99F3-B15E75FE8888}" type="presParOf" srcId="{88814604-7C65-4F03-B437-4F35357228BF}" destId="{0E2B0951-CA56-4394-B898-7A8929A9DE39}" srcOrd="0" destOrd="0" presId="urn:microsoft.com/office/officeart/2005/8/layout/hierarchy6"/>
    <dgm:cxn modelId="{8F569B07-6287-4E68-91F8-A6931271358B}" type="presParOf" srcId="{88814604-7C65-4F03-B437-4F35357228BF}" destId="{AEE1847D-F768-472A-9405-BAFAABDA1CDC}" srcOrd="1" destOrd="0" presId="urn:microsoft.com/office/officeart/2005/8/layout/hierarchy6"/>
    <dgm:cxn modelId="{31FBDF9F-9DE8-4317-9016-AE305D08D047}" type="presParOf" srcId="{AEE1847D-F768-472A-9405-BAFAABDA1CDC}" destId="{DA061EB5-BEAE-4CE3-B686-D40D73A7785D}" srcOrd="0" destOrd="0" presId="urn:microsoft.com/office/officeart/2005/8/layout/hierarchy6"/>
    <dgm:cxn modelId="{F1AE6EC5-931C-41B3-95F9-BF461D76B42E}" type="presParOf" srcId="{AEE1847D-F768-472A-9405-BAFAABDA1CDC}" destId="{A45F2498-3B88-4B08-9E2A-238688142A4F}" srcOrd="1" destOrd="0" presId="urn:microsoft.com/office/officeart/2005/8/layout/hierarchy6"/>
    <dgm:cxn modelId="{1962BBEB-8162-43A9-8D1E-5E004897FE39}" type="presParOf" srcId="{A45F2498-3B88-4B08-9E2A-238688142A4F}" destId="{53DE3315-163A-43F9-9C63-F9E6BB8DCFF0}" srcOrd="0" destOrd="0" presId="urn:microsoft.com/office/officeart/2005/8/layout/hierarchy6"/>
    <dgm:cxn modelId="{F8601A4F-3B21-4815-AF89-E786FD3B8968}" type="presParOf" srcId="{A45F2498-3B88-4B08-9E2A-238688142A4F}" destId="{0F7436F5-B85F-43CD-9ED0-A7301065A43F}" srcOrd="1" destOrd="0" presId="urn:microsoft.com/office/officeart/2005/8/layout/hierarchy6"/>
    <dgm:cxn modelId="{4A731AD5-0A2B-4215-A134-87C9DAE413B5}" type="presParOf" srcId="{0F7436F5-B85F-43CD-9ED0-A7301065A43F}" destId="{8CA9E998-9300-4EC0-902A-2D2ED5CA70D2}" srcOrd="0" destOrd="0" presId="urn:microsoft.com/office/officeart/2005/8/layout/hierarchy6"/>
    <dgm:cxn modelId="{87AADE8C-C01D-4A73-8C07-7AADD8A916BB}" type="presParOf" srcId="{0F7436F5-B85F-43CD-9ED0-A7301065A43F}" destId="{5A729DF5-A458-42A4-9488-7CD14878752E}" srcOrd="1" destOrd="0" presId="urn:microsoft.com/office/officeart/2005/8/layout/hierarchy6"/>
    <dgm:cxn modelId="{DA2BBF0E-B940-463D-A9A1-64E78F81761C}" type="presParOf" srcId="{5A729DF5-A458-42A4-9488-7CD14878752E}" destId="{B07454C9-4A67-460B-9801-869EDCB8D0D9}" srcOrd="0" destOrd="0" presId="urn:microsoft.com/office/officeart/2005/8/layout/hierarchy6"/>
    <dgm:cxn modelId="{AB36D08F-17A0-4DE7-8FB5-D782AA591C79}" type="presParOf" srcId="{5A729DF5-A458-42A4-9488-7CD14878752E}" destId="{7DF3AB93-9458-4A95-9325-BA381EF8B510}" srcOrd="1" destOrd="0" presId="urn:microsoft.com/office/officeart/2005/8/layout/hierarchy6"/>
    <dgm:cxn modelId="{C41BADE7-6776-40D5-8564-3CA6C11D4CF7}" type="presParOf" srcId="{0F7436F5-B85F-43CD-9ED0-A7301065A43F}" destId="{EA1093C8-509D-4E25-8F05-D8A87B2ACF2B}" srcOrd="2" destOrd="0" presId="urn:microsoft.com/office/officeart/2005/8/layout/hierarchy6"/>
    <dgm:cxn modelId="{01BA35E3-9C52-48CA-86BB-965C1D09F077}" type="presParOf" srcId="{0F7436F5-B85F-43CD-9ED0-A7301065A43F}" destId="{8F09F7A1-A4FD-4311-BC4D-4754D2619B57}" srcOrd="3" destOrd="0" presId="urn:microsoft.com/office/officeart/2005/8/layout/hierarchy6"/>
    <dgm:cxn modelId="{7C6A1DFE-83EF-4F1F-B749-61FCB7AAA0E7}" type="presParOf" srcId="{8F09F7A1-A4FD-4311-BC4D-4754D2619B57}" destId="{652CDE35-55A7-4B29-AEA4-E308A2EE1AAB}" srcOrd="0" destOrd="0" presId="urn:microsoft.com/office/officeart/2005/8/layout/hierarchy6"/>
    <dgm:cxn modelId="{9A4CAC72-3F43-4243-86BD-F4017D9E4B41}" type="presParOf" srcId="{8F09F7A1-A4FD-4311-BC4D-4754D2619B57}" destId="{399535AB-DFBD-48AD-9F5B-6B1095B250F0}" srcOrd="1" destOrd="0" presId="urn:microsoft.com/office/officeart/2005/8/layout/hierarchy6"/>
    <dgm:cxn modelId="{4A0AE84D-2099-4818-BE39-000FEBECFF50}" type="presParOf" srcId="{0F7436F5-B85F-43CD-9ED0-A7301065A43F}" destId="{86992390-704D-48F9-BAB9-B46C83E596DD}" srcOrd="4" destOrd="0" presId="urn:microsoft.com/office/officeart/2005/8/layout/hierarchy6"/>
    <dgm:cxn modelId="{BB7E0477-32FA-4C88-973E-1603B675E07F}" type="presParOf" srcId="{0F7436F5-B85F-43CD-9ED0-A7301065A43F}" destId="{0652985D-92E0-485B-81F3-10E8060892EE}" srcOrd="5" destOrd="0" presId="urn:microsoft.com/office/officeart/2005/8/layout/hierarchy6"/>
    <dgm:cxn modelId="{748D51DF-725B-4BB1-AD26-E0479700A34B}" type="presParOf" srcId="{0652985D-92E0-485B-81F3-10E8060892EE}" destId="{3E7F247B-06A3-4FBE-95F7-6C83E902BE42}" srcOrd="0" destOrd="0" presId="urn:microsoft.com/office/officeart/2005/8/layout/hierarchy6"/>
    <dgm:cxn modelId="{33117F87-CC8A-4664-B52F-A0E96C33B807}" type="presParOf" srcId="{0652985D-92E0-485B-81F3-10E8060892EE}" destId="{3A455B09-4730-4681-8B4B-C859760CC458}" srcOrd="1" destOrd="0" presId="urn:microsoft.com/office/officeart/2005/8/layout/hierarchy6"/>
    <dgm:cxn modelId="{660F2587-65CB-4640-8269-273D2B9556DD}" type="presParOf" srcId="{FC3224AC-6107-4A25-B1D6-E2EB02557EA5}" destId="{4DE50E54-016C-48A1-8D7C-AC744581A9C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B2DC0-F63B-45BD-9F74-6A73409223BC}">
      <dsp:nvSpPr>
        <dsp:cNvPr id="0" name=""/>
        <dsp:cNvSpPr/>
      </dsp:nvSpPr>
      <dsp:spPr>
        <a:xfrm>
          <a:off x="3552865" y="1128"/>
          <a:ext cx="1584944" cy="1056629"/>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Oversight Committee: Local Children’s Roundtable</a:t>
          </a:r>
        </a:p>
      </dsp:txBody>
      <dsp:txXfrm>
        <a:off x="3583813" y="32076"/>
        <a:ext cx="1523048" cy="994733"/>
      </dsp:txXfrm>
    </dsp:sp>
    <dsp:sp modelId="{2B7CF18D-B3B9-4561-B2E2-55702EE333AF}">
      <dsp:nvSpPr>
        <dsp:cNvPr id="0" name=""/>
        <dsp:cNvSpPr/>
      </dsp:nvSpPr>
      <dsp:spPr>
        <a:xfrm>
          <a:off x="4299617" y="1057758"/>
          <a:ext cx="91440" cy="422651"/>
        </a:xfrm>
        <a:custGeom>
          <a:avLst/>
          <a:gdLst/>
          <a:ahLst/>
          <a:cxnLst/>
          <a:rect l="0" t="0" r="0" b="0"/>
          <a:pathLst>
            <a:path>
              <a:moveTo>
                <a:pt x="45720" y="0"/>
              </a:moveTo>
              <a:lnTo>
                <a:pt x="45720" y="422651"/>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2B0951-CA56-4394-B898-7A8929A9DE39}">
      <dsp:nvSpPr>
        <dsp:cNvPr id="0" name=""/>
        <dsp:cNvSpPr/>
      </dsp:nvSpPr>
      <dsp:spPr>
        <a:xfrm>
          <a:off x="3552865" y="1480410"/>
          <a:ext cx="1584944" cy="1056629"/>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Executive Team</a:t>
          </a:r>
        </a:p>
      </dsp:txBody>
      <dsp:txXfrm>
        <a:off x="3583813" y="1511358"/>
        <a:ext cx="1523048" cy="994733"/>
      </dsp:txXfrm>
    </dsp:sp>
    <dsp:sp modelId="{DA061EB5-BEAE-4CE3-B686-D40D73A7785D}">
      <dsp:nvSpPr>
        <dsp:cNvPr id="0" name=""/>
        <dsp:cNvSpPr/>
      </dsp:nvSpPr>
      <dsp:spPr>
        <a:xfrm>
          <a:off x="4299617" y="2537040"/>
          <a:ext cx="91440" cy="422651"/>
        </a:xfrm>
        <a:custGeom>
          <a:avLst/>
          <a:gdLst/>
          <a:ahLst/>
          <a:cxnLst/>
          <a:rect l="0" t="0" r="0" b="0"/>
          <a:pathLst>
            <a:path>
              <a:moveTo>
                <a:pt x="45720" y="0"/>
              </a:moveTo>
              <a:lnTo>
                <a:pt x="45720" y="422651"/>
              </a:lnTo>
            </a:path>
          </a:pathLst>
        </a:custGeom>
        <a:noFill/>
        <a:ln w="127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DE3315-163A-43F9-9C63-F9E6BB8DCFF0}">
      <dsp:nvSpPr>
        <dsp:cNvPr id="0" name=""/>
        <dsp:cNvSpPr/>
      </dsp:nvSpPr>
      <dsp:spPr>
        <a:xfrm>
          <a:off x="3552865" y="2959691"/>
          <a:ext cx="1584944" cy="1056629"/>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Core Team </a:t>
          </a:r>
        </a:p>
      </dsp:txBody>
      <dsp:txXfrm>
        <a:off x="3583813" y="2990639"/>
        <a:ext cx="1523048" cy="994733"/>
      </dsp:txXfrm>
    </dsp:sp>
    <dsp:sp modelId="{8CA9E998-9300-4EC0-902A-2D2ED5CA70D2}">
      <dsp:nvSpPr>
        <dsp:cNvPr id="0" name=""/>
        <dsp:cNvSpPr/>
      </dsp:nvSpPr>
      <dsp:spPr>
        <a:xfrm>
          <a:off x="2284909" y="4016321"/>
          <a:ext cx="2060428" cy="422651"/>
        </a:xfrm>
        <a:custGeom>
          <a:avLst/>
          <a:gdLst/>
          <a:ahLst/>
          <a:cxnLst/>
          <a:rect l="0" t="0" r="0" b="0"/>
          <a:pathLst>
            <a:path>
              <a:moveTo>
                <a:pt x="2060428" y="0"/>
              </a:moveTo>
              <a:lnTo>
                <a:pt x="2060428" y="211325"/>
              </a:lnTo>
              <a:lnTo>
                <a:pt x="0" y="211325"/>
              </a:lnTo>
              <a:lnTo>
                <a:pt x="0" y="422651"/>
              </a:lnTo>
            </a:path>
          </a:pathLst>
        </a:custGeom>
        <a:no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7454C9-4A67-460B-9801-869EDCB8D0D9}">
      <dsp:nvSpPr>
        <dsp:cNvPr id="0" name=""/>
        <dsp:cNvSpPr/>
      </dsp:nvSpPr>
      <dsp:spPr>
        <a:xfrm>
          <a:off x="1492436" y="4438973"/>
          <a:ext cx="1584944" cy="105662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D&amp;A</a:t>
          </a:r>
        </a:p>
      </dsp:txBody>
      <dsp:txXfrm>
        <a:off x="1523384" y="4469921"/>
        <a:ext cx="1523048" cy="994733"/>
      </dsp:txXfrm>
    </dsp:sp>
    <dsp:sp modelId="{EA1093C8-509D-4E25-8F05-D8A87B2ACF2B}">
      <dsp:nvSpPr>
        <dsp:cNvPr id="0" name=""/>
        <dsp:cNvSpPr/>
      </dsp:nvSpPr>
      <dsp:spPr>
        <a:xfrm>
          <a:off x="4299617" y="4016321"/>
          <a:ext cx="91440" cy="422651"/>
        </a:xfrm>
        <a:custGeom>
          <a:avLst/>
          <a:gdLst/>
          <a:ahLst/>
          <a:cxnLst/>
          <a:rect l="0" t="0" r="0" b="0"/>
          <a:pathLst>
            <a:path>
              <a:moveTo>
                <a:pt x="45720" y="0"/>
              </a:moveTo>
              <a:lnTo>
                <a:pt x="45720" y="422651"/>
              </a:lnTo>
            </a:path>
          </a:pathLst>
        </a:custGeom>
        <a:no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2CDE35-55A7-4B29-AEA4-E308A2EE1AAB}">
      <dsp:nvSpPr>
        <dsp:cNvPr id="0" name=""/>
        <dsp:cNvSpPr/>
      </dsp:nvSpPr>
      <dsp:spPr>
        <a:xfrm>
          <a:off x="3552865" y="4438973"/>
          <a:ext cx="1584944" cy="105662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CYS</a:t>
          </a:r>
        </a:p>
      </dsp:txBody>
      <dsp:txXfrm>
        <a:off x="3583813" y="4469921"/>
        <a:ext cx="1523048" cy="994733"/>
      </dsp:txXfrm>
    </dsp:sp>
    <dsp:sp modelId="{86992390-704D-48F9-BAB9-B46C83E596DD}">
      <dsp:nvSpPr>
        <dsp:cNvPr id="0" name=""/>
        <dsp:cNvSpPr/>
      </dsp:nvSpPr>
      <dsp:spPr>
        <a:xfrm>
          <a:off x="4345337" y="4016321"/>
          <a:ext cx="1909002" cy="423780"/>
        </a:xfrm>
        <a:custGeom>
          <a:avLst/>
          <a:gdLst/>
          <a:ahLst/>
          <a:cxnLst/>
          <a:rect l="0" t="0" r="0" b="0"/>
          <a:pathLst>
            <a:path>
              <a:moveTo>
                <a:pt x="0" y="0"/>
              </a:moveTo>
              <a:lnTo>
                <a:pt x="0" y="211890"/>
              </a:lnTo>
              <a:lnTo>
                <a:pt x="1909002" y="211890"/>
              </a:lnTo>
              <a:lnTo>
                <a:pt x="1909002" y="423780"/>
              </a:lnTo>
            </a:path>
          </a:pathLst>
        </a:custGeom>
        <a:no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7F247B-06A3-4FBE-95F7-6C83E902BE42}">
      <dsp:nvSpPr>
        <dsp:cNvPr id="0" name=""/>
        <dsp:cNvSpPr/>
      </dsp:nvSpPr>
      <dsp:spPr>
        <a:xfrm>
          <a:off x="5461867" y="4440102"/>
          <a:ext cx="1584944" cy="105662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MH</a:t>
          </a:r>
        </a:p>
      </dsp:txBody>
      <dsp:txXfrm>
        <a:off x="5492815" y="4471050"/>
        <a:ext cx="1523048" cy="9947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CA21671-B441-430D-894A-8876C1DAF52C}" type="datetimeFigureOut">
              <a:rPr lang="en-US" smtClean="0"/>
              <a:t>11/16/2021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B59201-5189-44DB-B113-10AB57FA463D}" type="slidenum">
              <a:rPr lang="en-US" smtClean="0"/>
              <a:t>‹#›</a:t>
            </a:fld>
            <a:endParaRPr lang="en-US"/>
          </a:p>
        </p:txBody>
      </p:sp>
    </p:spTree>
    <p:extLst>
      <p:ext uri="{BB962C8B-B14F-4D97-AF65-F5344CB8AC3E}">
        <p14:creationId xmlns:p14="http://schemas.microsoft.com/office/powerpoint/2010/main" val="56891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DEF46D-7BBC-427A-B5DF-612F056D8593}" type="datetimeFigureOut">
              <a:rPr lang="en-US" smtClean="0"/>
              <a:t>11/16/2021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D2E805-4D20-464E-8133-636C9253269D}" type="slidenum">
              <a:rPr lang="en-US" smtClean="0"/>
              <a:t>‹#›</a:t>
            </a:fld>
            <a:endParaRPr lang="en-US"/>
          </a:p>
        </p:txBody>
      </p:sp>
    </p:spTree>
    <p:extLst>
      <p:ext uri="{BB962C8B-B14F-4D97-AF65-F5344CB8AC3E}">
        <p14:creationId xmlns:p14="http://schemas.microsoft.com/office/powerpoint/2010/main" val="357972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212529"/>
                </a:solidFill>
                <a:effectLst/>
                <a:latin typeface="-apple-system"/>
              </a:rPr>
              <a:t>The kick-off meeting usually marks the official start of the Drug &amp; Alcohol In-Depth Analysis in your county. </a:t>
            </a:r>
            <a:endParaRPr lang="en-US" dirty="0"/>
          </a:p>
        </p:txBody>
      </p:sp>
      <p:sp>
        <p:nvSpPr>
          <p:cNvPr id="4" name="Slide Number Placeholder 3"/>
          <p:cNvSpPr>
            <a:spLocks noGrp="1"/>
          </p:cNvSpPr>
          <p:nvPr>
            <p:ph type="sldNum" sz="quarter" idx="5"/>
          </p:nvPr>
        </p:nvSpPr>
        <p:spPr/>
        <p:txBody>
          <a:bodyPr/>
          <a:lstStyle/>
          <a:p>
            <a:fld id="{19D2E805-4D20-464E-8133-636C9253269D}" type="slidenum">
              <a:rPr lang="en-US" smtClean="0"/>
              <a:t>1</a:t>
            </a:fld>
            <a:endParaRPr lang="en-US"/>
          </a:p>
        </p:txBody>
      </p:sp>
    </p:spTree>
    <p:extLst>
      <p:ext uri="{BB962C8B-B14F-4D97-AF65-F5344CB8AC3E}">
        <p14:creationId xmlns:p14="http://schemas.microsoft.com/office/powerpoint/2010/main" val="339326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 D&amp;A IDA collects together, on one team, the individuals in the county that can impact county change in the child welfare and drug and alcohol systems. This team works together to review current practices, identify gaps in practice and develop a plan for change. The plan will then be implemented by the county and assessed in a continuous quality improvement fashion.</a:t>
            </a:r>
          </a:p>
        </p:txBody>
      </p:sp>
      <p:sp>
        <p:nvSpPr>
          <p:cNvPr id="4" name="Slide Number Placeholder 3"/>
          <p:cNvSpPr>
            <a:spLocks noGrp="1"/>
          </p:cNvSpPr>
          <p:nvPr>
            <p:ph type="sldNum" sz="quarter" idx="10"/>
          </p:nvPr>
        </p:nvSpPr>
        <p:spPr/>
        <p:txBody>
          <a:bodyPr/>
          <a:lstStyle/>
          <a:p>
            <a:fld id="{19D2E805-4D20-464E-8133-636C9253269D}" type="slidenum">
              <a:rPr lang="en-US" smtClean="0"/>
              <a:t>19</a:t>
            </a:fld>
            <a:endParaRPr lang="en-US"/>
          </a:p>
        </p:txBody>
      </p:sp>
    </p:spTree>
    <p:extLst>
      <p:ext uri="{BB962C8B-B14F-4D97-AF65-F5344CB8AC3E}">
        <p14:creationId xmlns:p14="http://schemas.microsoft.com/office/powerpoint/2010/main" val="332435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21</a:t>
            </a:fld>
            <a:endParaRPr lang="en-US"/>
          </a:p>
        </p:txBody>
      </p:sp>
    </p:spTree>
    <p:extLst>
      <p:ext uri="{BB962C8B-B14F-4D97-AF65-F5344CB8AC3E}">
        <p14:creationId xmlns:p14="http://schemas.microsoft.com/office/powerpoint/2010/main" val="346419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has resulted from the efforts of Luzerne County through the D&amp;A IDA process: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Luzerne County has an integrated human services organization structure (Office of Human Services (OHS)), headed by a county Human Services Director responsible for all county human services. That structure supported and strengthened cross-system collaboration by:</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nitiating a new employee onboarding process, which includes a quarterly cross-systems training for all new staff.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Requiring all OHS Department staff to attend a train-the-trainer series, “Trauma 101: An Overview of Trauma-Informed Care,” through Lakeside Global Institute.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OHS Program Director sits in on the four (4) departments’ individual provider meetings, Executive Committee Boards, and Advisory Committees, which allows an opportunity to identify potential service area gaps or areas of overlap that have gone previously unaddressed. Also, it will enable opportunities for advanced learning opportunities between agencies.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Children and Youth is now invited to participate in monthly Drug and Alcohol Provider meetings to gain additional information on trends and updates within the Drug and Alcohol network.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Drug and Alcohol Department has been invited to participate in Children and Youth’s ACT 33 meetings to lend their voice and expertise in the increasing prevalence of substance abuse and misuse identified during these meetings.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Luzerne County Drug and Alcohol Department created and filled a new SCA Case Manager position assigned to and co-located at the County Child Welfare Agency. This new position is specifically to work with families involved with child welfare and has enhanced access for parents to be appropriately asses for their treatment needs.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Luzerne County utilizes a new Electronic Monitoring Record (EMR) to track shared cases between child welfare and drug and alcohol more effectively. They will use EMR to identify trends and determine opportunities or areas to effectuate change.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were able to begin changing the culture, improved communication between system partners, enhanced access for parents to be appropriately assessed for treatment needs, and can now collect additional data on shared cases to continually improve their system.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2E805-4D20-464E-8133-636C925326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13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October 2020, the Pennsylvania State Roundtable unanimously approved the Pennsylvania Drug &amp; Alcohol In-Depth Analysis be made available to all counties within the Commonwealth. </a:t>
            </a:r>
            <a:r>
              <a:rPr lang="en-US" sz="1200" kern="1200" dirty="0">
                <a:solidFill>
                  <a:schemeClr val="tx1"/>
                </a:solidFill>
                <a:effectLst/>
                <a:latin typeface="+mn-lt"/>
                <a:ea typeface="+mn-ea"/>
                <a:cs typeface="+mn-cs"/>
              </a:rPr>
              <a:t>The State Roundtable strongly encourages the use of the Pennsylvania Drug &amp; Alcohol In-Depth Analysis process for courts struggling with substance use disorder and child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2E805-4D20-464E-8133-636C925326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54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aid</a:t>
            </a:r>
            <a:r>
              <a:rPr lang="en-US" baseline="0" dirty="0"/>
              <a:t> in changing the culture and beliefs surrounding addiction, it is first necessary to gauge what the current culture is around substance use and abuse. </a:t>
            </a:r>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24</a:t>
            </a:fld>
            <a:endParaRPr lang="en-US"/>
          </a:p>
        </p:txBody>
      </p:sp>
    </p:spTree>
    <p:extLst>
      <p:ext uri="{BB962C8B-B14F-4D97-AF65-F5344CB8AC3E}">
        <p14:creationId xmlns:p14="http://schemas.microsoft.com/office/powerpoint/2010/main" val="392105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Diagnostic Tools</a:t>
            </a:r>
          </a:p>
          <a:p>
            <a:endParaRPr lang="en-US" dirty="0"/>
          </a:p>
          <a:p>
            <a:r>
              <a:rPr lang="en-US" dirty="0"/>
              <a:t>Cross-System Baseline Data:</a:t>
            </a:r>
          </a:p>
          <a:p>
            <a:pPr marL="171450" indent="-171450">
              <a:buFont typeface="Arial" panose="020B0604020202020204" pitchFamily="34" charset="0"/>
              <a:buChar char="•"/>
            </a:pPr>
            <a:r>
              <a:rPr lang="en-US" dirty="0"/>
              <a:t>To determine the prevalence of families with substance use disorders in the child welfare system and its incidence in child welfare outcomes.</a:t>
            </a:r>
          </a:p>
          <a:p>
            <a:pPr marL="171450" indent="-171450">
              <a:buFont typeface="Arial" panose="020B0604020202020204" pitchFamily="34" charset="0"/>
              <a:buChar char="•"/>
            </a:pPr>
            <a:r>
              <a:rPr lang="en-US" dirty="0"/>
              <a:t>To identify the extent to which families in the child welfare system with substance use disorders are being referred and receive treatment.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Case File Reviews:</a:t>
            </a:r>
          </a:p>
          <a:p>
            <a:pPr marL="171450" indent="-171450">
              <a:buFont typeface="Arial" panose="020B0604020202020204" pitchFamily="34" charset="0"/>
              <a:buChar char="•"/>
            </a:pPr>
            <a:r>
              <a:rPr lang="en-US" dirty="0"/>
              <a:t>To understand what role parental/caregiver substance use had in each case and how it affected permanency planning and disposition.</a:t>
            </a:r>
          </a:p>
          <a:p>
            <a:pPr marL="171450" indent="-171450">
              <a:buFont typeface="Arial" panose="020B0604020202020204" pitchFamily="34" charset="0"/>
              <a:buChar char="•"/>
            </a:pPr>
            <a:r>
              <a:rPr lang="en-US" dirty="0"/>
              <a:t>To understand what factors supported or impeded whether or not the parent/caregiver received substance use assessment and/or treatment services if it was indicated.</a:t>
            </a:r>
          </a:p>
          <a:p>
            <a:pPr marL="171450" indent="-171450">
              <a:buFont typeface="Arial" panose="020B0604020202020204" pitchFamily="34" charset="0"/>
              <a:buChar char="•"/>
            </a:pPr>
            <a:r>
              <a:rPr lang="en-US" dirty="0"/>
              <a:t>To understand what may have been done differently in the life of the case to improve outcomes for children of parents with substance use disorders.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Drop-Off Analysis:</a:t>
            </a:r>
          </a:p>
          <a:p>
            <a:pPr marL="171450" indent="-171450">
              <a:buFont typeface="Arial" panose="020B0604020202020204" pitchFamily="34" charset="0"/>
              <a:buChar char="•"/>
            </a:pPr>
            <a:r>
              <a:rPr lang="en-US" dirty="0"/>
              <a:t>Method used to assess the linkages among child welfare, treatment agencies and courts by identifying connections that families need to make between system to obtain services and achieve their child welfare case goals. </a:t>
            </a:r>
          </a:p>
          <a:p>
            <a:pPr marL="171450" indent="-171450">
              <a:buFont typeface="Arial" panose="020B0604020202020204" pitchFamily="34" charset="0"/>
              <a:buChar char="•"/>
            </a:pPr>
            <a:r>
              <a:rPr lang="en-US" dirty="0"/>
              <a:t>At each state of the families’ “hand-offs” between the systems, agencies using the drop-off analysis collect data to determine how many families to not connect for services.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19D2E805-4D20-464E-8133-636C9253269D}" type="slidenum">
              <a:rPr lang="en-US" smtClean="0"/>
              <a:t>25</a:t>
            </a:fld>
            <a:endParaRPr lang="en-US"/>
          </a:p>
        </p:txBody>
      </p:sp>
    </p:spTree>
    <p:extLst>
      <p:ext uri="{BB962C8B-B14F-4D97-AF65-F5344CB8AC3E}">
        <p14:creationId xmlns:p14="http://schemas.microsoft.com/office/powerpoint/2010/main" val="428887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2E805-4D20-464E-8133-636C9253269D}" type="slidenum">
              <a:rPr lang="en-US" smtClean="0"/>
              <a:t>26</a:t>
            </a:fld>
            <a:endParaRPr lang="en-US"/>
          </a:p>
        </p:txBody>
      </p:sp>
    </p:spTree>
    <p:extLst>
      <p:ext uri="{BB962C8B-B14F-4D97-AF65-F5344CB8AC3E}">
        <p14:creationId xmlns:p14="http://schemas.microsoft.com/office/powerpoint/2010/main" val="433581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Oversight</a:t>
            </a:r>
            <a:r>
              <a:rPr lang="en-US" sz="1800" b="1" baseline="0" dirty="0"/>
              <a:t> Committee: </a:t>
            </a:r>
            <a:r>
              <a:rPr lang="en-US" sz="1800" baseline="0" dirty="0"/>
              <a:t>The Oversight Committee will be your local Children’s Roundtable. The Oversight Committee is responsible for providing the direction and charges for the D&amp;A IDA. </a:t>
            </a:r>
          </a:p>
          <a:p>
            <a:pPr algn="l"/>
            <a:endParaRPr lang="en-US" sz="1800" b="1" i="0" u="none" strike="noStrike" baseline="0" dirty="0">
              <a:latin typeface="TimesNewRomanPSMT"/>
            </a:endParaRPr>
          </a:p>
          <a:p>
            <a:pPr algn="l"/>
            <a:r>
              <a:rPr lang="en-US" sz="1800" b="1" i="0" u="none" strike="noStrike" baseline="0" dirty="0">
                <a:latin typeface="TimesNewRomanPSMT"/>
              </a:rPr>
              <a:t>Executive Team</a:t>
            </a:r>
            <a:r>
              <a:rPr lang="en-US" sz="1800" b="0" i="0" u="none" strike="noStrike" baseline="0" dirty="0">
                <a:latin typeface="TimesNewRomanPSMT"/>
              </a:rPr>
              <a:t>:  The leadership of each partner agency will form the Executive Team for the D&amp;A IDA, at the minimum. The Executive Team committed to participate in the process meaningfully, analyze their child welfare and substance abuse data closely, and participate in a systems walk-through. They also committed to developing a work plan to guide changes in practice and implement these changes to promote child safety, permanence, and well-being for families touched by substance use disorders.</a:t>
            </a:r>
          </a:p>
          <a:p>
            <a:pPr algn="l"/>
            <a:endParaRPr lang="en-US" sz="1800" b="0" i="0" u="none" strike="noStrike" baseline="0" dirty="0">
              <a:latin typeface="TimesNewRomanPSMT"/>
            </a:endParaRPr>
          </a:p>
          <a:p>
            <a:pPr algn="l"/>
            <a:r>
              <a:rPr lang="en-US" sz="1800" b="1" i="0" u="none" strike="noStrike" baseline="0" dirty="0">
                <a:latin typeface="TimesNewRomanPSMT"/>
              </a:rPr>
              <a:t>Core Team</a:t>
            </a:r>
            <a:r>
              <a:rPr lang="en-US" sz="1800" b="0" i="0" u="none" strike="noStrike" baseline="0" dirty="0">
                <a:latin typeface="TimesNewRomanPSMT"/>
              </a:rPr>
              <a:t>:  The Executive Team will create the Core Team that will be responsible for completing the diagnostic tools, development, and completion of goals and activities, and preparing</a:t>
            </a:r>
          </a:p>
          <a:p>
            <a:pPr algn="l"/>
            <a:r>
              <a:rPr lang="en-US" sz="1800" b="0" i="0" u="none" strike="noStrike" baseline="0" dirty="0">
                <a:latin typeface="TimesNewRomanPSMT"/>
              </a:rPr>
              <a:t>reports/presentations for the Executive Team as required. The Core Team is comprised of project leaders and managers from each partner agency with sufficient levels of responsibility to ensure activities and recommendations are carried out in a timely manner.</a:t>
            </a:r>
            <a:endParaRPr lang="en-US" dirty="0"/>
          </a:p>
          <a:p>
            <a:endParaRPr lang="en-US" dirty="0"/>
          </a:p>
          <a:p>
            <a:r>
              <a:rPr lang="en-US" dirty="0"/>
              <a:t>Identify above who is on your teams.</a:t>
            </a:r>
          </a:p>
          <a:p>
            <a:endParaRPr lang="en-US" dirty="0"/>
          </a:p>
          <a:p>
            <a:r>
              <a:rPr lang="en-US" u="sng" dirty="0"/>
              <a:t>Questions to ask</a:t>
            </a:r>
            <a:r>
              <a:rPr lang="en-US" dirty="0"/>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Are there any missing partners? If so, who and how would you engage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27</a:t>
            </a:fld>
            <a:endParaRPr lang="en-US"/>
          </a:p>
        </p:txBody>
      </p:sp>
    </p:spTree>
    <p:extLst>
      <p:ext uri="{BB962C8B-B14F-4D97-AF65-F5344CB8AC3E}">
        <p14:creationId xmlns:p14="http://schemas.microsoft.com/office/powerpoint/2010/main" val="281191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your Communication Pathway</a:t>
            </a:r>
          </a:p>
        </p:txBody>
      </p:sp>
      <p:sp>
        <p:nvSpPr>
          <p:cNvPr id="4" name="Slide Number Placeholder 3"/>
          <p:cNvSpPr>
            <a:spLocks noGrp="1"/>
          </p:cNvSpPr>
          <p:nvPr>
            <p:ph type="sldNum" sz="quarter" idx="10"/>
          </p:nvPr>
        </p:nvSpPr>
        <p:spPr/>
        <p:txBody>
          <a:bodyPr/>
          <a:lstStyle/>
          <a:p>
            <a:fld id="{19D2E805-4D20-464E-8133-636C9253269D}" type="slidenum">
              <a:rPr lang="en-US" smtClean="0"/>
              <a:t>28</a:t>
            </a:fld>
            <a:endParaRPr lang="en-US"/>
          </a:p>
        </p:txBody>
      </p:sp>
    </p:spTree>
    <p:extLst>
      <p:ext uri="{BB962C8B-B14F-4D97-AF65-F5344CB8AC3E}">
        <p14:creationId xmlns:p14="http://schemas.microsoft.com/office/powerpoint/2010/main" val="376707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following :</a:t>
            </a:r>
          </a:p>
          <a:p>
            <a:pPr marL="171450" indent="-171450">
              <a:buFont typeface="Arial" panose="020B0604020202020204" pitchFamily="34" charset="0"/>
              <a:buChar char="•"/>
            </a:pPr>
            <a:r>
              <a:rPr lang="en-US" dirty="0"/>
              <a:t>Contextual issues that either support, challenge or impede this process</a:t>
            </a:r>
          </a:p>
          <a:p>
            <a:pPr marL="171450" indent="-171450">
              <a:buFont typeface="Arial" panose="020B0604020202020204" pitchFamily="34" charset="0"/>
              <a:buChar char="•"/>
            </a:pPr>
            <a:r>
              <a:rPr lang="en-US" dirty="0"/>
              <a:t>Additional data needs/challenges</a:t>
            </a:r>
          </a:p>
          <a:p>
            <a:pPr marL="171450" indent="-171450">
              <a:buFont typeface="Arial" panose="020B0604020202020204" pitchFamily="34" charset="0"/>
              <a:buChar char="•"/>
            </a:pPr>
            <a:r>
              <a:rPr lang="en-US" dirty="0"/>
              <a:t>Agreement on target population, goals &amp; objectives </a:t>
            </a:r>
          </a:p>
          <a:p>
            <a:pPr marL="171450" indent="-171450">
              <a:buFont typeface="Arial" panose="020B0604020202020204" pitchFamily="34" charset="0"/>
              <a:buChar char="•"/>
            </a:pPr>
            <a:r>
              <a:rPr lang="en-US" dirty="0"/>
              <a:t>Timeliness / Completing timelines</a:t>
            </a:r>
          </a:p>
          <a:p>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29</a:t>
            </a:fld>
            <a:endParaRPr lang="en-US"/>
          </a:p>
        </p:txBody>
      </p:sp>
    </p:spTree>
    <p:extLst>
      <p:ext uri="{BB962C8B-B14F-4D97-AF65-F5344CB8AC3E}">
        <p14:creationId xmlns:p14="http://schemas.microsoft.com/office/powerpoint/2010/main" val="408841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Pennsylvania State Roundtable commissioned the Drug and Alcohol Workgroup in May 2013.  The Workgroup was tasked with exploring the issues of substance use and abuse and its impact on children and families within the dependency system and making best practice recommendations.  The State Roundtable identified the issues of effective parental substance abuse treatment, developing shared values, and enhancing collaboration as priorities for the Workgroup.</a:t>
            </a:r>
          </a:p>
          <a:p>
            <a:endParaRPr lang="en-US" dirty="0"/>
          </a:p>
          <a:p>
            <a:r>
              <a:rPr lang="en-US" dirty="0"/>
              <a:t>The Workgroup was co-chaired by the Honorable Jonathan Mark, Court of Common Pleas of Monroe County, and Kerry Browning, Deputy Director, Department of Human Services, Office of Youth and Family Services of Lackawanna County. Workgroup members included a variety of respected state and local experts representing multiple disciplines including: courts, child welfare, substance abuse, and attorneys for parents and children.</a:t>
            </a:r>
          </a:p>
          <a:p>
            <a:endParaRPr lang="en-US" dirty="0"/>
          </a:p>
          <a:p>
            <a:r>
              <a:rPr lang="en-US" dirty="0"/>
              <a:t>The mission of the Drug and Alcohol Workgroup is to promote child safety, permanence, and well-being for families touched by substance use disorders by providing access to a continuum of services that include early engagement, cross-systems collaboration, and clinical integrity.  Through the exploration of current services and programs coupled with the best collaborative thinking by courts, child welfare, and drug and alcohol professionals, the Workgroup offered insight and best practice suggestions for handling dependency cases touched by substance abuse issues.</a:t>
            </a:r>
          </a:p>
          <a:p>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3</a:t>
            </a:fld>
            <a:endParaRPr lang="en-US"/>
          </a:p>
        </p:txBody>
      </p:sp>
    </p:spTree>
    <p:extLst>
      <p:ext uri="{BB962C8B-B14F-4D97-AF65-F5344CB8AC3E}">
        <p14:creationId xmlns:p14="http://schemas.microsoft.com/office/powerpoint/2010/main" val="31451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the first year of the Drug &amp; Alcohol</a:t>
            </a:r>
            <a:r>
              <a:rPr lang="en-US" baseline="0" dirty="0"/>
              <a:t> Workgroup, the </a:t>
            </a:r>
            <a:r>
              <a:rPr lang="en-US" dirty="0"/>
              <a:t>Workgroup partnered with the National Center on Substance Abuse and Child Welfare (NCSACW)</a:t>
            </a:r>
            <a:r>
              <a:rPr lang="en-US" baseline="0" dirty="0"/>
              <a:t> to assist in identifying, fleshing out and get a better understanding of the unique features of the issue in Pennsylvania through an established program known as In-Depth Technical Assistance. </a:t>
            </a:r>
            <a:endParaRPr lang="en-US" dirty="0"/>
          </a:p>
          <a:p>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4</a:t>
            </a:fld>
            <a:endParaRPr lang="en-US"/>
          </a:p>
        </p:txBody>
      </p:sp>
    </p:spTree>
    <p:extLst>
      <p:ext uri="{BB962C8B-B14F-4D97-AF65-F5344CB8AC3E}">
        <p14:creationId xmlns:p14="http://schemas.microsoft.com/office/powerpoint/2010/main" val="368209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this partnership, eight voluntary counties (representative of Pennsylvania) received In-Depth Technical Assistance to closely examine the issue in their respective counties and develop solutions/strategies to strengthen the work.</a:t>
            </a:r>
          </a:p>
          <a:p>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5</a:t>
            </a:fld>
            <a:endParaRPr lang="en-US"/>
          </a:p>
        </p:txBody>
      </p:sp>
    </p:spTree>
    <p:extLst>
      <p:ext uri="{BB962C8B-B14F-4D97-AF65-F5344CB8AC3E}">
        <p14:creationId xmlns:p14="http://schemas.microsoft.com/office/powerpoint/2010/main" val="131418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6</a:t>
            </a:fld>
            <a:endParaRPr lang="en-US"/>
          </a:p>
        </p:txBody>
      </p:sp>
    </p:spTree>
    <p:extLst>
      <p:ext uri="{BB962C8B-B14F-4D97-AF65-F5344CB8AC3E}">
        <p14:creationId xmlns:p14="http://schemas.microsoft.com/office/powerpoint/2010/main" val="33516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7</a:t>
            </a:fld>
            <a:endParaRPr lang="en-US"/>
          </a:p>
        </p:txBody>
      </p:sp>
    </p:spTree>
    <p:extLst>
      <p:ext uri="{BB962C8B-B14F-4D97-AF65-F5344CB8AC3E}">
        <p14:creationId xmlns:p14="http://schemas.microsoft.com/office/powerpoint/2010/main" val="145010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8</a:t>
            </a:fld>
            <a:endParaRPr lang="en-US"/>
          </a:p>
        </p:txBody>
      </p:sp>
    </p:spTree>
    <p:extLst>
      <p:ext uri="{BB962C8B-B14F-4D97-AF65-F5344CB8AC3E}">
        <p14:creationId xmlns:p14="http://schemas.microsoft.com/office/powerpoint/2010/main" val="210684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9</a:t>
            </a:fld>
            <a:endParaRPr lang="en-US"/>
          </a:p>
        </p:txBody>
      </p:sp>
    </p:spTree>
    <p:extLst>
      <p:ext uri="{BB962C8B-B14F-4D97-AF65-F5344CB8AC3E}">
        <p14:creationId xmlns:p14="http://schemas.microsoft.com/office/powerpoint/2010/main" val="116720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2E805-4D20-464E-8133-636C9253269D}" type="slidenum">
              <a:rPr lang="en-US" smtClean="0"/>
              <a:t>10</a:t>
            </a:fld>
            <a:endParaRPr lang="en-US"/>
          </a:p>
        </p:txBody>
      </p:sp>
    </p:spTree>
    <p:extLst>
      <p:ext uri="{BB962C8B-B14F-4D97-AF65-F5344CB8AC3E}">
        <p14:creationId xmlns:p14="http://schemas.microsoft.com/office/powerpoint/2010/main" val="2352073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11/16/2021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478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23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11/16/2021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1778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11/16/2021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140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11/16/2021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4269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930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889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229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11/16/2021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73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601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11/16/2021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012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51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538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55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643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499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586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11/16/2021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7697053"/>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a:r>
              <a:rPr lang="en-US" sz="5400" dirty="0">
                <a:solidFill>
                  <a:srgbClr val="0070C0"/>
                </a:solidFill>
              </a:rPr>
              <a:t>The Pennsylvania </a:t>
            </a:r>
            <a:br>
              <a:rPr lang="en-US" sz="5400" dirty="0">
                <a:solidFill>
                  <a:srgbClr val="0070C0"/>
                </a:solidFill>
              </a:rPr>
            </a:br>
            <a:r>
              <a:rPr lang="en-US" sz="5400" dirty="0">
                <a:solidFill>
                  <a:srgbClr val="0070C0"/>
                </a:solidFill>
              </a:rPr>
              <a:t>Drug &amp; alcohol </a:t>
            </a:r>
            <a:br>
              <a:rPr lang="en-US" sz="5400" dirty="0">
                <a:solidFill>
                  <a:srgbClr val="0070C0"/>
                </a:solidFill>
              </a:rPr>
            </a:br>
            <a:r>
              <a:rPr lang="en-US" sz="5400" dirty="0">
                <a:solidFill>
                  <a:srgbClr val="0070C0"/>
                </a:solidFill>
              </a:rPr>
              <a:t>in-depth analysis </a:t>
            </a:r>
          </a:p>
        </p:txBody>
      </p:sp>
      <p:sp>
        <p:nvSpPr>
          <p:cNvPr id="3" name="Subtitle 2">
            <a:extLst>
              <a:ext uri="{FF2B5EF4-FFF2-40B4-BE49-F238E27FC236}">
                <a16:creationId xmlns:a16="http://schemas.microsoft.com/office/drawing/2014/main" id="{CFFFED45-682E-4AF8-AC04-AAB688FC5D6B}"/>
              </a:ext>
            </a:extLst>
          </p:cNvPr>
          <p:cNvSpPr>
            <a:spLocks noGrp="1"/>
          </p:cNvSpPr>
          <p:nvPr>
            <p:ph type="subTitle" idx="1"/>
          </p:nvPr>
        </p:nvSpPr>
        <p:spPr>
          <a:xfrm>
            <a:off x="1371600" y="4036641"/>
            <a:ext cx="9448800" cy="685800"/>
          </a:xfrm>
        </p:spPr>
        <p:txBody>
          <a:bodyPr>
            <a:normAutofit/>
          </a:bodyPr>
          <a:lstStyle/>
          <a:p>
            <a:pPr algn="ctr"/>
            <a:r>
              <a:rPr lang="en-US" sz="3600" dirty="0"/>
              <a:t>Kick-Off Meeting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77" y="908966"/>
            <a:ext cx="2816661" cy="2719535"/>
          </a:xfrm>
          <a:prstGeom prst="rect">
            <a:avLst/>
          </a:prstGeom>
        </p:spPr>
      </p:pic>
    </p:spTree>
    <p:extLst>
      <p:ext uri="{BB962C8B-B14F-4D97-AF65-F5344CB8AC3E}">
        <p14:creationId xmlns:p14="http://schemas.microsoft.com/office/powerpoint/2010/main" val="250267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center on Substance abuse and child Welfare </a:t>
            </a:r>
            <a:br>
              <a:rPr lang="en-US" dirty="0"/>
            </a:br>
            <a:r>
              <a:rPr lang="en-US" dirty="0"/>
              <a:t>in-depth technical assistance </a:t>
            </a:r>
          </a:p>
        </p:txBody>
      </p:sp>
      <p:sp>
        <p:nvSpPr>
          <p:cNvPr id="3" name="Content Placeholder 2"/>
          <p:cNvSpPr>
            <a:spLocks noGrp="1"/>
          </p:cNvSpPr>
          <p:nvPr>
            <p:ph idx="1"/>
          </p:nvPr>
        </p:nvSpPr>
        <p:spPr/>
        <p:txBody>
          <a:bodyPr/>
          <a:lstStyle/>
          <a:p>
            <a:endParaRPr lang="en-US" dirty="0"/>
          </a:p>
          <a:p>
            <a:r>
              <a:rPr lang="en-US" dirty="0"/>
              <a:t>Common Practice Changes (continued):</a:t>
            </a:r>
          </a:p>
          <a:p>
            <a:pPr marL="0" indent="0">
              <a:buNone/>
            </a:pPr>
            <a:endParaRPr lang="en-US" dirty="0"/>
          </a:p>
          <a:p>
            <a:pPr lvl="1"/>
            <a:r>
              <a:rPr lang="en-US" dirty="0"/>
              <a:t>Implementation of a specialized case management model;</a:t>
            </a:r>
          </a:p>
          <a:p>
            <a:pPr lvl="1"/>
            <a:r>
              <a:rPr lang="en-US" dirty="0"/>
              <a:t>Increased, consistent and timely information sharing (assessments, progress reporting);</a:t>
            </a:r>
          </a:p>
          <a:p>
            <a:pPr lvl="1"/>
            <a:r>
              <a:rPr lang="en-US" dirty="0"/>
              <a:t>Staff training on disease model to promote culture change;</a:t>
            </a:r>
          </a:p>
          <a:p>
            <a:pPr lvl="1"/>
            <a:r>
              <a:rPr lang="en-US" dirty="0"/>
              <a:t>Increased collaboration with Early Intervention/Safe Start; and</a:t>
            </a:r>
          </a:p>
          <a:p>
            <a:pPr lvl="1"/>
            <a:r>
              <a:rPr lang="en-US" dirty="0"/>
              <a:t>Tracking of child welfare referrals and outcomes across Substance Use Disorder services.</a:t>
            </a:r>
          </a:p>
        </p:txBody>
      </p:sp>
      <p:pic>
        <p:nvPicPr>
          <p:cNvPr id="4" name="Picture 3"/>
          <p:cNvPicPr>
            <a:picLocks noChangeAspect="1"/>
          </p:cNvPicPr>
          <p:nvPr/>
        </p:nvPicPr>
        <p:blipFill>
          <a:blip r:embed="rId3"/>
          <a:stretch>
            <a:fillRect/>
          </a:stretch>
        </p:blipFill>
        <p:spPr>
          <a:xfrm>
            <a:off x="152231" y="655199"/>
            <a:ext cx="3676207" cy="1402202"/>
          </a:xfrm>
          <a:prstGeom prst="rect">
            <a:avLst/>
          </a:prstGeom>
        </p:spPr>
      </p:pic>
    </p:spTree>
    <p:extLst>
      <p:ext uri="{BB962C8B-B14F-4D97-AF65-F5344CB8AC3E}">
        <p14:creationId xmlns:p14="http://schemas.microsoft.com/office/powerpoint/2010/main" val="129809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0" y="992973"/>
            <a:ext cx="11090031" cy="3772458"/>
          </a:xfrm>
        </p:spPr>
        <p:txBody>
          <a:bodyPr>
            <a:normAutofit/>
          </a:bodyPr>
          <a:lstStyle/>
          <a:p>
            <a:pPr algn="ctr"/>
            <a:r>
              <a:rPr lang="en-US" dirty="0"/>
              <a:t>Lessons Learned from </a:t>
            </a:r>
            <a:br>
              <a:rPr lang="en-US" dirty="0"/>
            </a:br>
            <a:r>
              <a:rPr lang="en-US" dirty="0"/>
              <a:t>National center on Substance abuse and child Welfare </a:t>
            </a:r>
            <a:br>
              <a:rPr lang="en-US" dirty="0"/>
            </a:br>
            <a:r>
              <a:rPr lang="en-US" dirty="0"/>
              <a:t>in-depth technical assistance  </a:t>
            </a:r>
          </a:p>
        </p:txBody>
      </p:sp>
      <p:pic>
        <p:nvPicPr>
          <p:cNvPr id="4" name="Picture 3"/>
          <p:cNvPicPr>
            <a:picLocks noChangeAspect="1"/>
          </p:cNvPicPr>
          <p:nvPr/>
        </p:nvPicPr>
        <p:blipFill>
          <a:blip r:embed="rId2"/>
          <a:stretch>
            <a:fillRect/>
          </a:stretch>
        </p:blipFill>
        <p:spPr>
          <a:xfrm>
            <a:off x="3968092" y="4488644"/>
            <a:ext cx="3676207" cy="1402202"/>
          </a:xfrm>
          <a:prstGeom prst="rect">
            <a:avLst/>
          </a:prstGeom>
        </p:spPr>
      </p:pic>
    </p:spTree>
    <p:extLst>
      <p:ext uri="{BB962C8B-B14F-4D97-AF65-F5344CB8AC3E}">
        <p14:creationId xmlns:p14="http://schemas.microsoft.com/office/powerpoint/2010/main" val="370993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barriers To Cross System Collaboration	</a:t>
            </a:r>
          </a:p>
        </p:txBody>
      </p:sp>
      <p:sp>
        <p:nvSpPr>
          <p:cNvPr id="3" name="Content Placeholder 2"/>
          <p:cNvSpPr>
            <a:spLocks noGrp="1"/>
          </p:cNvSpPr>
          <p:nvPr>
            <p:ph idx="1"/>
          </p:nvPr>
        </p:nvSpPr>
        <p:spPr/>
        <p:txBody>
          <a:bodyPr/>
          <a:lstStyle/>
          <a:p>
            <a:r>
              <a:rPr lang="en-US" dirty="0"/>
              <a:t>Differences in values and perceptions of primary client</a:t>
            </a:r>
          </a:p>
          <a:p>
            <a:r>
              <a:rPr lang="en-US" dirty="0"/>
              <a:t>Timing differences in service systems</a:t>
            </a:r>
          </a:p>
          <a:p>
            <a:r>
              <a:rPr lang="en-US" dirty="0"/>
              <a:t>Knowledge gaps</a:t>
            </a:r>
          </a:p>
          <a:p>
            <a:r>
              <a:rPr lang="en-US" dirty="0"/>
              <a:t>Lack of tools for effective engagement in services</a:t>
            </a:r>
          </a:p>
          <a:p>
            <a:r>
              <a:rPr lang="en-US" dirty="0"/>
              <a:t>Intervention and prevention needs of children</a:t>
            </a:r>
          </a:p>
          <a:p>
            <a:r>
              <a:rPr lang="en-US" dirty="0"/>
              <a:t>Lack of effective communication</a:t>
            </a:r>
          </a:p>
          <a:p>
            <a:r>
              <a:rPr lang="en-US" dirty="0"/>
              <a:t>Data and information gaps</a:t>
            </a:r>
          </a:p>
          <a:p>
            <a:r>
              <a:rPr lang="en-US" dirty="0"/>
              <a:t>Categorical and rigid funding streams as well as treatment gaps</a:t>
            </a:r>
          </a:p>
          <a:p>
            <a:pPr marL="0" indent="0">
              <a:buNone/>
            </a:pPr>
            <a:endParaRPr lang="en-US" dirty="0"/>
          </a:p>
        </p:txBody>
      </p:sp>
    </p:spTree>
    <p:extLst>
      <p:ext uri="{BB962C8B-B14F-4D97-AF65-F5344CB8AC3E}">
        <p14:creationId xmlns:p14="http://schemas.microsoft.com/office/powerpoint/2010/main" val="310602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Accountability and Shared Outcomes</a:t>
            </a:r>
          </a:p>
        </p:txBody>
      </p:sp>
      <p:sp>
        <p:nvSpPr>
          <p:cNvPr id="3" name="Content Placeholder 2"/>
          <p:cNvSpPr>
            <a:spLocks noGrp="1"/>
          </p:cNvSpPr>
          <p:nvPr>
            <p:ph idx="1"/>
          </p:nvPr>
        </p:nvSpPr>
        <p:spPr/>
        <p:txBody>
          <a:bodyPr/>
          <a:lstStyle/>
          <a:p>
            <a:r>
              <a:rPr lang="en-US" dirty="0"/>
              <a:t>Need to agree on the following:</a:t>
            </a:r>
          </a:p>
          <a:p>
            <a:pPr marL="0" indent="0">
              <a:buNone/>
            </a:pPr>
            <a:endParaRPr lang="en-US" dirty="0"/>
          </a:p>
          <a:p>
            <a:pPr lvl="1"/>
            <a:r>
              <a:rPr lang="en-US" dirty="0"/>
              <a:t>Target population to be served and who is the “client”</a:t>
            </a:r>
          </a:p>
          <a:p>
            <a:pPr lvl="1"/>
            <a:r>
              <a:rPr lang="en-US" dirty="0"/>
              <a:t>A set of outcomes for which everyone accepts responsibility</a:t>
            </a:r>
          </a:p>
          <a:p>
            <a:pPr lvl="1"/>
            <a:r>
              <a:rPr lang="en-US" dirty="0"/>
              <a:t>A set of operating values and principles that will guide your work with the identified target population </a:t>
            </a:r>
          </a:p>
        </p:txBody>
      </p:sp>
    </p:spTree>
    <p:extLst>
      <p:ext uri="{BB962C8B-B14F-4D97-AF65-F5344CB8AC3E}">
        <p14:creationId xmlns:p14="http://schemas.microsoft.com/office/powerpoint/2010/main" val="418447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Strategies</a:t>
            </a:r>
          </a:p>
        </p:txBody>
      </p:sp>
      <p:sp>
        <p:nvSpPr>
          <p:cNvPr id="3" name="Content Placeholder 2"/>
          <p:cNvSpPr>
            <a:spLocks noGrp="1"/>
          </p:cNvSpPr>
          <p:nvPr>
            <p:ph idx="1"/>
          </p:nvPr>
        </p:nvSpPr>
        <p:spPr/>
        <p:txBody>
          <a:bodyPr/>
          <a:lstStyle/>
          <a:p>
            <a:r>
              <a:rPr lang="en-US" dirty="0"/>
              <a:t>Develop principles for working together</a:t>
            </a:r>
          </a:p>
          <a:p>
            <a:r>
              <a:rPr lang="en-US" dirty="0"/>
              <a:t>Create on-going dialogues and efficient communication</a:t>
            </a:r>
          </a:p>
          <a:p>
            <a:r>
              <a:rPr lang="en-US" dirty="0"/>
              <a:t>Develop cross-system training opportunities</a:t>
            </a:r>
          </a:p>
          <a:p>
            <a:r>
              <a:rPr lang="en-US" dirty="0"/>
              <a:t>Improve screening, assessment and monitoring practice and protocols</a:t>
            </a:r>
          </a:p>
          <a:p>
            <a:r>
              <a:rPr lang="en-US" dirty="0"/>
              <a:t>Develop funding strategies to improve timely treatment access</a:t>
            </a:r>
          </a:p>
          <a:p>
            <a:r>
              <a:rPr lang="en-US" dirty="0"/>
              <a:t>Expand prevention services to children</a:t>
            </a:r>
          </a:p>
          <a:p>
            <a:r>
              <a:rPr lang="en-US" dirty="0"/>
              <a:t>Develop/improve cross-system data collection</a:t>
            </a:r>
          </a:p>
        </p:txBody>
      </p:sp>
    </p:spTree>
    <p:extLst>
      <p:ext uri="{BB962C8B-B14F-4D97-AF65-F5344CB8AC3E}">
        <p14:creationId xmlns:p14="http://schemas.microsoft.com/office/powerpoint/2010/main" val="268527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strategies</a:t>
            </a:r>
          </a:p>
        </p:txBody>
      </p:sp>
      <p:sp>
        <p:nvSpPr>
          <p:cNvPr id="3" name="Content Placeholder 2"/>
          <p:cNvSpPr>
            <a:spLocks noGrp="1"/>
          </p:cNvSpPr>
          <p:nvPr>
            <p:ph idx="1"/>
          </p:nvPr>
        </p:nvSpPr>
        <p:spPr/>
        <p:txBody>
          <a:bodyPr/>
          <a:lstStyle/>
          <a:p>
            <a:r>
              <a:rPr lang="en-US" dirty="0"/>
              <a:t>What cross-systems practice changes are critical?</a:t>
            </a:r>
          </a:p>
          <a:p>
            <a:pPr marL="0" indent="0">
              <a:buNone/>
            </a:pPr>
            <a:endParaRPr lang="en-US" dirty="0"/>
          </a:p>
          <a:p>
            <a:pPr lvl="1"/>
            <a:r>
              <a:rPr lang="en-US" dirty="0"/>
              <a:t>Cross-systems case planning and monitoring</a:t>
            </a:r>
          </a:p>
          <a:p>
            <a:pPr lvl="1"/>
            <a:r>
              <a:rPr lang="en-US" dirty="0"/>
              <a:t>Routine information/data sharing</a:t>
            </a:r>
          </a:p>
          <a:p>
            <a:pPr lvl="1"/>
            <a:r>
              <a:rPr lang="en-US" dirty="0"/>
              <a:t>Ongoing discussion on what constitutes “success” for individual families (e.g. remain intact, reunification, termination, guardianship…)</a:t>
            </a:r>
          </a:p>
          <a:p>
            <a:pPr lvl="1"/>
            <a:r>
              <a:rPr lang="en-US" dirty="0"/>
              <a:t>Cross Training and Education </a:t>
            </a:r>
          </a:p>
          <a:p>
            <a:pPr lvl="2"/>
            <a:r>
              <a:rPr lang="en-US" dirty="0"/>
              <a:t>Understanding of substance use and co-occurring disorders, treatment and recovery process for everyone involved in case – including family members and foster parents</a:t>
            </a:r>
          </a:p>
          <a:p>
            <a:pPr lvl="1"/>
            <a:endParaRPr lang="en-US" dirty="0"/>
          </a:p>
        </p:txBody>
      </p:sp>
    </p:spTree>
    <p:extLst>
      <p:ext uri="{BB962C8B-B14F-4D97-AF65-F5344CB8AC3E}">
        <p14:creationId xmlns:p14="http://schemas.microsoft.com/office/powerpoint/2010/main" val="146445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Strategies</a:t>
            </a:r>
          </a:p>
        </p:txBody>
      </p:sp>
      <p:sp>
        <p:nvSpPr>
          <p:cNvPr id="3" name="Content Placeholder 2"/>
          <p:cNvSpPr>
            <a:spLocks noGrp="1"/>
          </p:cNvSpPr>
          <p:nvPr>
            <p:ph idx="1"/>
          </p:nvPr>
        </p:nvSpPr>
        <p:spPr/>
        <p:txBody>
          <a:bodyPr/>
          <a:lstStyle/>
          <a:p>
            <a:r>
              <a:rPr lang="en-US" dirty="0"/>
              <a:t>What cross-systems practice changes are critical?</a:t>
            </a:r>
          </a:p>
          <a:p>
            <a:endParaRPr lang="en-US" dirty="0"/>
          </a:p>
          <a:p>
            <a:pPr lvl="1"/>
            <a:r>
              <a:rPr lang="en-US" dirty="0"/>
              <a:t>Development of shared protocol for drug testing, relapse, visitation…</a:t>
            </a:r>
          </a:p>
          <a:p>
            <a:pPr lvl="1"/>
            <a:r>
              <a:rPr lang="en-US" dirty="0"/>
              <a:t>Parent education/skills development that is appropriate for those with substance use and trauma histories</a:t>
            </a:r>
          </a:p>
          <a:p>
            <a:pPr lvl="1"/>
            <a:r>
              <a:rPr lang="en-US" dirty="0"/>
              <a:t>Family-Centered Treatment</a:t>
            </a:r>
          </a:p>
          <a:p>
            <a:pPr lvl="2"/>
            <a:r>
              <a:rPr lang="en-US" dirty="0"/>
              <a:t>Focuses on entire family – their physical, behavioral social-emotional needs</a:t>
            </a:r>
          </a:p>
          <a:p>
            <a:pPr lvl="2"/>
            <a:r>
              <a:rPr lang="en-US" dirty="0"/>
              <a:t>Understands the impact of pre-natal/environmental substance exposure and trauma histories on the parent and the child</a:t>
            </a:r>
          </a:p>
          <a:p>
            <a:pPr lvl="2"/>
            <a:r>
              <a:rPr lang="en-US" dirty="0"/>
              <a:t>Quality treatment, evidence-based, appropriate modality and level of care determined by comprehensive assessments</a:t>
            </a:r>
          </a:p>
        </p:txBody>
      </p:sp>
    </p:spTree>
    <p:extLst>
      <p:ext uri="{BB962C8B-B14F-4D97-AF65-F5344CB8AC3E}">
        <p14:creationId xmlns:p14="http://schemas.microsoft.com/office/powerpoint/2010/main" val="3128235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strategies</a:t>
            </a:r>
          </a:p>
        </p:txBody>
      </p:sp>
      <p:sp>
        <p:nvSpPr>
          <p:cNvPr id="3" name="Content Placeholder 2"/>
          <p:cNvSpPr>
            <a:spLocks noGrp="1"/>
          </p:cNvSpPr>
          <p:nvPr>
            <p:ph idx="1"/>
          </p:nvPr>
        </p:nvSpPr>
        <p:spPr/>
        <p:txBody>
          <a:bodyPr/>
          <a:lstStyle/>
          <a:p>
            <a:r>
              <a:rPr lang="en-US" dirty="0"/>
              <a:t>What strategies have proven effectiveness in early identification, engagement and retention of parents and families?</a:t>
            </a:r>
          </a:p>
          <a:p>
            <a:pPr marL="0" indent="0">
              <a:buNone/>
            </a:pPr>
            <a:endParaRPr lang="en-US" dirty="0"/>
          </a:p>
          <a:p>
            <a:pPr lvl="1"/>
            <a:r>
              <a:rPr lang="en-US" dirty="0"/>
              <a:t>Universal screening for substance use</a:t>
            </a:r>
          </a:p>
          <a:p>
            <a:pPr lvl="1"/>
            <a:r>
              <a:rPr lang="en-US" dirty="0"/>
              <a:t>Motivational interviewing techniques</a:t>
            </a:r>
          </a:p>
          <a:p>
            <a:pPr lvl="1"/>
            <a:r>
              <a:rPr lang="en-US" dirty="0"/>
              <a:t>Use of mentors, recovery specialist, peer supports</a:t>
            </a:r>
          </a:p>
          <a:p>
            <a:pPr lvl="1"/>
            <a:r>
              <a:rPr lang="en-US" dirty="0"/>
              <a:t>Co-located workers</a:t>
            </a:r>
          </a:p>
          <a:p>
            <a:pPr lvl="1"/>
            <a:r>
              <a:rPr lang="en-US" dirty="0"/>
              <a:t>In-home services / Aftercare supports</a:t>
            </a:r>
          </a:p>
          <a:p>
            <a:pPr lvl="1"/>
            <a:r>
              <a:rPr lang="en-US" dirty="0"/>
              <a:t>Family-based treatment services</a:t>
            </a:r>
          </a:p>
          <a:p>
            <a:pPr lvl="1"/>
            <a:r>
              <a:rPr lang="en-US" dirty="0"/>
              <a:t>Family Drug Courts</a:t>
            </a:r>
          </a:p>
          <a:p>
            <a:pPr lvl="1"/>
            <a:r>
              <a:rPr lang="en-US" dirty="0"/>
              <a:t>Trauma-informed systems and trauma-responsive care</a:t>
            </a:r>
          </a:p>
        </p:txBody>
      </p:sp>
    </p:spTree>
    <p:extLst>
      <p:ext uri="{BB962C8B-B14F-4D97-AF65-F5344CB8AC3E}">
        <p14:creationId xmlns:p14="http://schemas.microsoft.com/office/powerpoint/2010/main" val="129880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Pennsylvania Drug &amp; Alcohol</a:t>
            </a:r>
            <a:br>
              <a:rPr lang="en-US" dirty="0"/>
            </a:br>
            <a:r>
              <a:rPr lang="en-US" dirty="0"/>
              <a:t> In-Depth Analysis (PA D&amp;A IDA)</a:t>
            </a:r>
            <a:br>
              <a:rPr lang="en-US" dirty="0"/>
            </a:br>
            <a:endParaRPr lang="en-US" dirty="0"/>
          </a:p>
        </p:txBody>
      </p:sp>
      <p:sp>
        <p:nvSpPr>
          <p:cNvPr id="3" name="Text Placeholder 2"/>
          <p:cNvSpPr>
            <a:spLocks noGrp="1"/>
          </p:cNvSpPr>
          <p:nvPr>
            <p:ph type="body" idx="1"/>
          </p:nvPr>
        </p:nvSpPr>
        <p:spPr>
          <a:xfrm>
            <a:off x="1037063" y="3668751"/>
            <a:ext cx="10477604" cy="928649"/>
          </a:xfrm>
        </p:spPr>
        <p:txBody>
          <a:bodyPr/>
          <a:lstStyle/>
          <a:p>
            <a:r>
              <a:rPr lang="en-US" dirty="0"/>
              <a:t>Overview</a:t>
            </a:r>
          </a:p>
        </p:txBody>
      </p:sp>
    </p:spTree>
    <p:extLst>
      <p:ext uri="{BB962C8B-B14F-4D97-AF65-F5344CB8AC3E}">
        <p14:creationId xmlns:p14="http://schemas.microsoft.com/office/powerpoint/2010/main" val="1798876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Pennsylvania drug &amp; Alcohol in-Depth Analysis</a:t>
            </a:r>
          </a:p>
        </p:txBody>
      </p:sp>
      <p:sp>
        <p:nvSpPr>
          <p:cNvPr id="3" name="Content Placeholder 2"/>
          <p:cNvSpPr>
            <a:spLocks noGrp="1"/>
          </p:cNvSpPr>
          <p:nvPr>
            <p:ph idx="1"/>
          </p:nvPr>
        </p:nvSpPr>
        <p:spPr/>
        <p:txBody>
          <a:bodyPr>
            <a:normAutofit/>
          </a:bodyPr>
          <a:lstStyle/>
          <a:p>
            <a:r>
              <a:rPr lang="en-US" dirty="0"/>
              <a:t>What is the PA D&amp;A IDA?</a:t>
            </a:r>
          </a:p>
          <a:p>
            <a:pPr marL="0" indent="0">
              <a:buNone/>
            </a:pPr>
            <a:endParaRPr lang="en-US" dirty="0"/>
          </a:p>
          <a:p>
            <a:pPr lvl="1"/>
            <a:r>
              <a:rPr lang="en-US" dirty="0"/>
              <a:t>The PA D&amp;A IDA mimics the In-Depth Technical Assistance process that was used in Pennsylvania by the National Center on Substance Abuse and Child Welfare. </a:t>
            </a:r>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51" y="99292"/>
            <a:ext cx="1865415" cy="1801091"/>
          </a:xfrm>
          <a:prstGeom prst="rect">
            <a:avLst/>
          </a:prstGeom>
        </p:spPr>
      </p:pic>
    </p:spTree>
    <p:extLst>
      <p:ext uri="{BB962C8B-B14F-4D97-AF65-F5344CB8AC3E}">
        <p14:creationId xmlns:p14="http://schemas.microsoft.com/office/powerpoint/2010/main" val="183037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kick-off Meeting</a:t>
            </a:r>
          </a:p>
        </p:txBody>
      </p:sp>
      <p:sp>
        <p:nvSpPr>
          <p:cNvPr id="3" name="Content Placeholder 2"/>
          <p:cNvSpPr>
            <a:spLocks noGrp="1"/>
          </p:cNvSpPr>
          <p:nvPr>
            <p:ph idx="1"/>
          </p:nvPr>
        </p:nvSpPr>
        <p:spPr>
          <a:xfrm>
            <a:off x="477078" y="2194560"/>
            <a:ext cx="5854148" cy="3850963"/>
          </a:xfrm>
        </p:spPr>
        <p:txBody>
          <a:bodyPr/>
          <a:lstStyle/>
          <a:p>
            <a:r>
              <a:rPr lang="en-US" dirty="0"/>
              <a:t>Welcome &amp; Introductions</a:t>
            </a:r>
          </a:p>
          <a:p>
            <a:r>
              <a:rPr lang="en-US" dirty="0"/>
              <a:t>Background on the National Center on Substance Abuse and Child Welfare   In-Depth Technical Assistance in Pennsylvania (NCSACW IDTA)</a:t>
            </a:r>
          </a:p>
          <a:p>
            <a:r>
              <a:rPr lang="en-US" dirty="0"/>
              <a:t>The Pennsylvania Drug &amp; Alcohol         In-Depth Analysis (PA D&amp;A IDA)</a:t>
            </a:r>
          </a:p>
          <a:p>
            <a:r>
              <a:rPr lang="en-US" dirty="0"/>
              <a:t>PA D&amp;A IDA in </a:t>
            </a:r>
            <a:r>
              <a:rPr lang="en-US" dirty="0">
                <a:solidFill>
                  <a:srgbClr val="FF0000"/>
                </a:solidFill>
              </a:rPr>
              <a:t>YOUR </a:t>
            </a:r>
            <a:r>
              <a:rPr lang="en-US" dirty="0"/>
              <a:t>County</a:t>
            </a:r>
          </a:p>
          <a:p>
            <a:r>
              <a:rPr lang="en-US" dirty="0"/>
              <a:t>Next Steps </a:t>
            </a:r>
          </a:p>
          <a:p>
            <a:r>
              <a:rPr lang="en-US" dirty="0"/>
              <a:t>Questions?</a:t>
            </a:r>
          </a:p>
        </p:txBody>
      </p:sp>
      <p:sp>
        <p:nvSpPr>
          <p:cNvPr id="4" name="AutoShape 2" descr="Image result for agen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6220084" y="2194560"/>
            <a:ext cx="5776445" cy="3850963"/>
          </a:xfrm>
          <a:prstGeom prst="rect">
            <a:avLst/>
          </a:prstGeom>
        </p:spPr>
      </p:pic>
    </p:spTree>
    <p:extLst>
      <p:ext uri="{BB962C8B-B14F-4D97-AF65-F5344CB8AC3E}">
        <p14:creationId xmlns:p14="http://schemas.microsoft.com/office/powerpoint/2010/main" val="401488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&amp; goals of pa </a:t>
            </a:r>
            <a:r>
              <a:rPr lang="en-US" dirty="0" err="1"/>
              <a:t>d&amp;A</a:t>
            </a:r>
            <a:r>
              <a:rPr lang="en-US" dirty="0"/>
              <a:t> </a:t>
            </a:r>
            <a:r>
              <a:rPr lang="en-US" dirty="0" err="1"/>
              <a:t>ida</a:t>
            </a:r>
            <a:endParaRPr lang="en-US" dirty="0"/>
          </a:p>
        </p:txBody>
      </p:sp>
      <p:sp>
        <p:nvSpPr>
          <p:cNvPr id="3" name="Content Placeholder 2"/>
          <p:cNvSpPr>
            <a:spLocks noGrp="1"/>
          </p:cNvSpPr>
          <p:nvPr>
            <p:ph idx="1"/>
          </p:nvPr>
        </p:nvSpPr>
        <p:spPr>
          <a:xfrm>
            <a:off x="685800" y="2194560"/>
            <a:ext cx="10820400" cy="4134678"/>
          </a:xfrm>
        </p:spPr>
        <p:txBody>
          <a:bodyPr>
            <a:normAutofit fontScale="92500" lnSpcReduction="20000"/>
          </a:bodyPr>
          <a:lstStyle/>
          <a:p>
            <a:r>
              <a:rPr lang="en-US" sz="2400" dirty="0"/>
              <a:t>Mission</a:t>
            </a:r>
            <a:r>
              <a:rPr lang="en-US" sz="2400" b="1" dirty="0"/>
              <a:t>:</a:t>
            </a:r>
          </a:p>
          <a:p>
            <a:pPr marL="0" indent="0">
              <a:buNone/>
            </a:pPr>
            <a:endParaRPr lang="en-US" b="1" dirty="0"/>
          </a:p>
          <a:p>
            <a:pPr lvl="1"/>
            <a:r>
              <a:rPr lang="en-US" sz="2200" dirty="0"/>
              <a:t>To promote child safety, permanence, and well-being for families touched by substance use disorders by providing access to a continuum of services that include early engagement, cross-systems collaboration, and clinical integrity.</a:t>
            </a:r>
          </a:p>
          <a:p>
            <a:pPr marL="457200" lvl="1" indent="0">
              <a:buNone/>
            </a:pPr>
            <a:endParaRPr lang="en-US" dirty="0"/>
          </a:p>
          <a:p>
            <a:r>
              <a:rPr lang="en-US" b="1" dirty="0"/>
              <a:t> </a:t>
            </a:r>
            <a:r>
              <a:rPr lang="en-US" sz="2400" dirty="0"/>
              <a:t>Goals:</a:t>
            </a:r>
          </a:p>
          <a:p>
            <a:pPr marL="0" indent="0">
              <a:buNone/>
            </a:pPr>
            <a:endParaRPr lang="en-US" dirty="0"/>
          </a:p>
          <a:p>
            <a:pPr lvl="1"/>
            <a:r>
              <a:rPr lang="en-US" sz="2200" dirty="0"/>
              <a:t>Develop cross system values, principles, goals, and objectives for serving substance affected families.</a:t>
            </a:r>
          </a:p>
          <a:p>
            <a:pPr lvl="1"/>
            <a:r>
              <a:rPr lang="en-US" sz="2200" dirty="0"/>
              <a:t>Increase timely access to services, including education, for substance-affected families.</a:t>
            </a:r>
          </a:p>
          <a:p>
            <a:pPr lvl="1"/>
            <a:r>
              <a:rPr lang="en-US" sz="2200" dirty="0"/>
              <a:t>Maximize knowledge and use of existing best practice treatment and resources.</a:t>
            </a:r>
          </a:p>
          <a:p>
            <a:pPr lvl="1"/>
            <a:r>
              <a:rPr lang="en-US" sz="2200" dirty="0"/>
              <a:t>Encourage awareness and utilization of sustainable supports for lifetime recovery.</a:t>
            </a:r>
          </a:p>
          <a:p>
            <a:endParaRPr lang="en-US" sz="2000" dirty="0"/>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05" y="108529"/>
            <a:ext cx="1865415" cy="1801091"/>
          </a:xfrm>
          <a:prstGeom prst="rect">
            <a:avLst/>
          </a:prstGeom>
        </p:spPr>
      </p:pic>
    </p:spTree>
    <p:extLst>
      <p:ext uri="{BB962C8B-B14F-4D97-AF65-F5344CB8AC3E}">
        <p14:creationId xmlns:p14="http://schemas.microsoft.com/office/powerpoint/2010/main" val="397351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Goal of PA  </a:t>
            </a:r>
            <a:r>
              <a:rPr lang="en-US" dirty="0" err="1"/>
              <a:t>d&amp;A</a:t>
            </a:r>
            <a:r>
              <a:rPr lang="en-US" dirty="0"/>
              <a:t> IDA</a:t>
            </a:r>
          </a:p>
        </p:txBody>
      </p:sp>
      <p:sp>
        <p:nvSpPr>
          <p:cNvPr id="3" name="Content Placeholder 2"/>
          <p:cNvSpPr>
            <a:spLocks noGrp="1"/>
          </p:cNvSpPr>
          <p:nvPr>
            <p:ph idx="1"/>
          </p:nvPr>
        </p:nvSpPr>
        <p:spPr/>
        <p:txBody>
          <a:bodyPr/>
          <a:lstStyle/>
          <a:p>
            <a:pPr marL="457200" lvl="1" indent="0">
              <a:buNone/>
            </a:pPr>
            <a:r>
              <a:rPr lang="en-US" sz="2400" dirty="0"/>
              <a:t>The overall goal of the PA D&amp;A IDA process is : </a:t>
            </a:r>
          </a:p>
          <a:p>
            <a:pPr marL="457200" lvl="1" indent="0">
              <a:buNone/>
            </a:pPr>
            <a:endParaRPr lang="en-US" dirty="0"/>
          </a:p>
          <a:p>
            <a:pPr marL="914400" lvl="2" indent="0">
              <a:buNone/>
            </a:pPr>
            <a:r>
              <a:rPr lang="en-US" sz="2000" dirty="0"/>
              <a:t>to have a process available for counties to execute on their own that improves their practices for substance abusing families involved with child welfare. </a:t>
            </a:r>
          </a:p>
        </p:txBody>
      </p:sp>
    </p:spTree>
    <p:extLst>
      <p:ext uri="{BB962C8B-B14F-4D97-AF65-F5344CB8AC3E}">
        <p14:creationId xmlns:p14="http://schemas.microsoft.com/office/powerpoint/2010/main" val="23615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D&amp;A IDA In </a:t>
            </a:r>
            <a:br>
              <a:rPr lang="en-US" dirty="0"/>
            </a:br>
            <a:r>
              <a:rPr lang="en-US" dirty="0"/>
              <a:t>Luzerne County (LRT3)</a:t>
            </a:r>
          </a:p>
        </p:txBody>
      </p:sp>
      <p:sp>
        <p:nvSpPr>
          <p:cNvPr id="3" name="Content Placeholder 2"/>
          <p:cNvSpPr>
            <a:spLocks noGrp="1"/>
          </p:cNvSpPr>
          <p:nvPr>
            <p:ph idx="1"/>
          </p:nvPr>
        </p:nvSpPr>
        <p:spPr>
          <a:xfrm>
            <a:off x="685800" y="2194560"/>
            <a:ext cx="10820400" cy="4545355"/>
          </a:xfrm>
        </p:spPr>
        <p:txBody>
          <a:bodyPr>
            <a:normAutofit/>
          </a:bodyPr>
          <a:lstStyle/>
          <a:p>
            <a:r>
              <a:rPr lang="en-US" dirty="0"/>
              <a:t>Luzerne County volunteered to test the D&amp;A IDA from 2019 to 2020</a:t>
            </a:r>
          </a:p>
          <a:p>
            <a:r>
              <a:rPr lang="en-US" dirty="0"/>
              <a:t>Through the D&amp;A IDA process Luzerne County:</a:t>
            </a:r>
          </a:p>
          <a:p>
            <a:pPr lvl="1"/>
            <a:r>
              <a:rPr lang="en-US" dirty="0"/>
              <a:t>Changed their Culture on Parents with Substance Use Disorder</a:t>
            </a:r>
          </a:p>
          <a:p>
            <a:pPr lvl="1"/>
            <a:r>
              <a:rPr lang="en-US" dirty="0"/>
              <a:t>Improved Communication between System Partners</a:t>
            </a:r>
          </a:p>
          <a:p>
            <a:pPr lvl="1"/>
            <a:r>
              <a:rPr lang="en-US" dirty="0"/>
              <a:t>Developed a Cross System On-Boarding Process &amp; Training Opportunities</a:t>
            </a:r>
          </a:p>
          <a:p>
            <a:pPr lvl="1"/>
            <a:r>
              <a:rPr lang="en-US" dirty="0"/>
              <a:t>Became Trauma-Informed Systems</a:t>
            </a:r>
          </a:p>
          <a:p>
            <a:pPr lvl="1"/>
            <a:r>
              <a:rPr lang="en-US" dirty="0"/>
              <a:t>Determined that the County D&amp;A Case Management Unit  will complete all Level of Care Assessments</a:t>
            </a:r>
          </a:p>
          <a:p>
            <a:pPr lvl="1"/>
            <a:r>
              <a:rPr lang="en-US" dirty="0"/>
              <a:t>Created and filled a new SCA Case Manager position assigned to and co-located at the County Child Welfare Agency</a:t>
            </a:r>
          </a:p>
          <a:p>
            <a:pPr lvl="1"/>
            <a:r>
              <a:rPr lang="en-US" dirty="0"/>
              <a:t>Improved Data Collection for Shared Cases (CYS and D&amp;A) to Continually Improve their Systems</a:t>
            </a:r>
          </a:p>
          <a:p>
            <a:endParaRPr lang="en-US" dirty="0"/>
          </a:p>
        </p:txBody>
      </p:sp>
      <p:pic>
        <p:nvPicPr>
          <p:cNvPr id="1026" name="Picture 2" descr="https://upload.wikimedia.org/wikipedia/commons/thumb/5/5f/Map_of_Pennsylvania_highlighting_Luzerne_County.svg/800px-Map_of_Pennsylvania_highlighting_Luzerne_Count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52" y="183949"/>
            <a:ext cx="3050687" cy="175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52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Pennsylvania State Roundtable </a:t>
            </a:r>
            <a:br>
              <a:rPr lang="en-US" dirty="0"/>
            </a:br>
            <a:r>
              <a:rPr lang="en-US" dirty="0" err="1"/>
              <a:t>APPROVed</a:t>
            </a:r>
            <a:r>
              <a:rPr lang="en-US" dirty="0"/>
              <a:t> The PA D&amp;A IDA </a:t>
            </a:r>
          </a:p>
        </p:txBody>
      </p:sp>
      <p:sp>
        <p:nvSpPr>
          <p:cNvPr id="3" name="Content Placeholder 2"/>
          <p:cNvSpPr>
            <a:spLocks noGrp="1"/>
          </p:cNvSpPr>
          <p:nvPr>
            <p:ph idx="1"/>
          </p:nvPr>
        </p:nvSpPr>
        <p:spPr/>
        <p:txBody>
          <a:bodyPr/>
          <a:lstStyle/>
          <a:p>
            <a:pPr marL="0" indent="0">
              <a:buNone/>
            </a:pPr>
            <a:endParaRPr lang="en-US" dirty="0"/>
          </a:p>
          <a:p>
            <a:r>
              <a:rPr lang="en-US" dirty="0"/>
              <a:t>In October 2020:</a:t>
            </a:r>
          </a:p>
          <a:p>
            <a:pPr lvl="1"/>
            <a:r>
              <a:rPr lang="en-US" dirty="0"/>
              <a:t>The Pennsylvania State Roundtable unanimously approved the Pennsylvania Drug &amp; Alcohol In-Depth Analysis be made available to all counties within the Commonwealth. </a:t>
            </a:r>
          </a:p>
          <a:p>
            <a:pPr lvl="1"/>
            <a:r>
              <a:rPr lang="en-US" dirty="0"/>
              <a:t>The State Roundtable strongly encourages the use of the Pennsylvania Drug &amp; Alcohol In-Depth Analysis process for courts struggling with substance use disorder and child abuse.</a:t>
            </a:r>
          </a:p>
          <a:p>
            <a:pPr marL="457200" lvl="1" indent="0">
              <a:buNone/>
            </a:pPr>
            <a:endParaRPr lang="en-US" dirty="0"/>
          </a:p>
          <a:p>
            <a:endParaRPr lang="en-US" dirty="0"/>
          </a:p>
        </p:txBody>
      </p:sp>
    </p:spTree>
    <p:extLst>
      <p:ext uri="{BB962C8B-B14F-4D97-AF65-F5344CB8AC3E}">
        <p14:creationId xmlns:p14="http://schemas.microsoft.com/office/powerpoint/2010/main" val="413959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764373"/>
            <a:ext cx="9311640" cy="1293028"/>
          </a:xfrm>
        </p:spPr>
        <p:txBody>
          <a:bodyPr/>
          <a:lstStyle/>
          <a:p>
            <a:r>
              <a:rPr lang="en-US" dirty="0"/>
              <a:t>Collaborative values </a:t>
            </a:r>
            <a:r>
              <a:rPr lang="en-US"/>
              <a:t>InvenTory</a:t>
            </a:r>
            <a:endParaRPr lang="en-US" dirty="0"/>
          </a:p>
        </p:txBody>
      </p:sp>
      <p:sp>
        <p:nvSpPr>
          <p:cNvPr id="3" name="Content Placeholder 2"/>
          <p:cNvSpPr>
            <a:spLocks noGrp="1"/>
          </p:cNvSpPr>
          <p:nvPr>
            <p:ph idx="1"/>
          </p:nvPr>
        </p:nvSpPr>
        <p:spPr/>
        <p:txBody>
          <a:bodyPr/>
          <a:lstStyle/>
          <a:p>
            <a:r>
              <a:rPr lang="en-US" dirty="0"/>
              <a:t>An anonymous way to explore values and beliefs to facilitate the development of common principles using data collection.</a:t>
            </a:r>
          </a:p>
          <a:p>
            <a:pPr marL="0" indent="0">
              <a:buNone/>
            </a:pPr>
            <a:endParaRPr lang="en-US" dirty="0"/>
          </a:p>
          <a:p>
            <a:r>
              <a:rPr lang="en-US" dirty="0"/>
              <a:t>Purpose:</a:t>
            </a:r>
          </a:p>
          <a:p>
            <a:pPr marL="0" indent="0">
              <a:buNone/>
            </a:pPr>
            <a:endParaRPr lang="en-US" dirty="0"/>
          </a:p>
          <a:p>
            <a:pPr lvl="1"/>
            <a:r>
              <a:rPr lang="en-US" dirty="0"/>
              <a:t>To assist in clarifying the underlying values in collaborative work</a:t>
            </a:r>
          </a:p>
          <a:p>
            <a:pPr lvl="1"/>
            <a:r>
              <a:rPr lang="en-US" dirty="0"/>
              <a:t>To uncover differences in values that may impede future progress in cross-system collaboration</a:t>
            </a:r>
          </a:p>
          <a:p>
            <a:pPr lvl="1"/>
            <a:r>
              <a:rPr lang="en-US" dirty="0"/>
              <a:t>To assist in the development of common principles and goals</a:t>
            </a:r>
          </a:p>
        </p:txBody>
      </p:sp>
    </p:spTree>
    <p:extLst>
      <p:ext uri="{BB962C8B-B14F-4D97-AF65-F5344CB8AC3E}">
        <p14:creationId xmlns:p14="http://schemas.microsoft.com/office/powerpoint/2010/main" val="4109416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Tools</a:t>
            </a:r>
          </a:p>
        </p:txBody>
      </p:sp>
      <p:sp>
        <p:nvSpPr>
          <p:cNvPr id="3" name="Content Placeholder 2"/>
          <p:cNvSpPr>
            <a:spLocks noGrp="1"/>
          </p:cNvSpPr>
          <p:nvPr>
            <p:ph idx="1"/>
          </p:nvPr>
        </p:nvSpPr>
        <p:spPr/>
        <p:txBody>
          <a:bodyPr>
            <a:normAutofit/>
          </a:bodyPr>
          <a:lstStyle/>
          <a:p>
            <a:endParaRPr lang="en-US" dirty="0"/>
          </a:p>
          <a:p>
            <a:r>
              <a:rPr lang="en-US" sz="2400" dirty="0"/>
              <a:t>Cross-System Baseline Data</a:t>
            </a:r>
          </a:p>
          <a:p>
            <a:endParaRPr lang="en-US" sz="2400" dirty="0"/>
          </a:p>
          <a:p>
            <a:r>
              <a:rPr lang="en-US" sz="2400" dirty="0"/>
              <a:t>Case File Reviews</a:t>
            </a:r>
          </a:p>
          <a:p>
            <a:pPr marL="0" indent="0">
              <a:buNone/>
            </a:pPr>
            <a:endParaRPr lang="en-US" sz="2400" dirty="0"/>
          </a:p>
          <a:p>
            <a:r>
              <a:rPr lang="en-US" sz="2400" dirty="0"/>
              <a:t>Drop-Off Analysis</a:t>
            </a:r>
          </a:p>
          <a:p>
            <a:endParaRPr lang="en-US" dirty="0"/>
          </a:p>
          <a:p>
            <a:pPr marL="0" indent="0">
              <a:buNone/>
            </a:pPr>
            <a:endParaRPr lang="en-US" dirty="0"/>
          </a:p>
        </p:txBody>
      </p:sp>
    </p:spTree>
    <p:extLst>
      <p:ext uri="{BB962C8B-B14F-4D97-AF65-F5344CB8AC3E}">
        <p14:creationId xmlns:p14="http://schemas.microsoft.com/office/powerpoint/2010/main" val="3559083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D&amp;A IDA</a:t>
            </a:r>
          </a:p>
        </p:txBody>
      </p:sp>
      <p:sp>
        <p:nvSpPr>
          <p:cNvPr id="3" name="Text Placeholder 2"/>
          <p:cNvSpPr>
            <a:spLocks noGrp="1"/>
          </p:cNvSpPr>
          <p:nvPr>
            <p:ph type="body" idx="1"/>
          </p:nvPr>
        </p:nvSpPr>
        <p:spPr/>
        <p:txBody>
          <a:bodyPr/>
          <a:lstStyle/>
          <a:p>
            <a:r>
              <a:rPr lang="en-US" dirty="0"/>
              <a:t>In </a:t>
            </a:r>
            <a:r>
              <a:rPr lang="en-US" b="1" dirty="0">
                <a:solidFill>
                  <a:srgbClr val="FF0000"/>
                </a:solidFill>
              </a:rPr>
              <a:t>Your </a:t>
            </a:r>
            <a:r>
              <a:rPr lang="en-US" dirty="0"/>
              <a:t>County</a:t>
            </a:r>
          </a:p>
        </p:txBody>
      </p:sp>
    </p:spTree>
    <p:extLst>
      <p:ext uri="{BB962C8B-B14F-4D97-AF65-F5344CB8AC3E}">
        <p14:creationId xmlns:p14="http://schemas.microsoft.com/office/powerpoint/2010/main" val="2930450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D&amp;A IDA Teams </a:t>
            </a:r>
          </a:p>
        </p:txBody>
      </p:sp>
      <p:sp>
        <p:nvSpPr>
          <p:cNvPr id="3" name="Content Placeholder 2"/>
          <p:cNvSpPr>
            <a:spLocks noGrp="1"/>
          </p:cNvSpPr>
          <p:nvPr>
            <p:ph idx="1"/>
          </p:nvPr>
        </p:nvSpPr>
        <p:spPr>
          <a:xfrm>
            <a:off x="378691" y="2194560"/>
            <a:ext cx="11127509" cy="4024125"/>
          </a:xfrm>
        </p:spPr>
        <p:txBody>
          <a:bodyPr/>
          <a:lstStyle/>
          <a:p>
            <a:r>
              <a:rPr lang="en-US" dirty="0"/>
              <a:t>Oversight Committee</a:t>
            </a:r>
          </a:p>
          <a:p>
            <a:pPr lvl="1"/>
            <a:r>
              <a:rPr lang="en-US" dirty="0"/>
              <a:t>Your local Children’s Roundtable or another umbrella entity</a:t>
            </a:r>
          </a:p>
          <a:p>
            <a:endParaRPr lang="en-US" dirty="0"/>
          </a:p>
          <a:p>
            <a:r>
              <a:rPr lang="en-US" dirty="0"/>
              <a:t>Executive Team</a:t>
            </a:r>
          </a:p>
          <a:p>
            <a:pPr lvl="1"/>
            <a:endParaRPr lang="en-US" dirty="0"/>
          </a:p>
          <a:p>
            <a:r>
              <a:rPr lang="en-US" dirty="0"/>
              <a:t>Core Team</a:t>
            </a:r>
          </a:p>
          <a:p>
            <a:pPr lvl="1"/>
            <a:r>
              <a:rPr lang="en-US" dirty="0"/>
              <a:t>Lead Core Team Member</a:t>
            </a:r>
          </a:p>
          <a:p>
            <a:pPr marL="0" indent="0">
              <a:buNone/>
            </a:pPr>
            <a:endParaRPr lang="en-US" dirty="0"/>
          </a:p>
          <a:p>
            <a:pPr lvl="1"/>
            <a:endParaRPr lang="en-US" dirty="0"/>
          </a:p>
        </p:txBody>
      </p:sp>
    </p:spTree>
    <p:extLst>
      <p:ext uri="{BB962C8B-B14F-4D97-AF65-F5344CB8AC3E}">
        <p14:creationId xmlns:p14="http://schemas.microsoft.com/office/powerpoint/2010/main" val="899398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085" y="1"/>
            <a:ext cx="8126277" cy="1415512"/>
          </a:xfrm>
        </p:spPr>
        <p:txBody>
          <a:bodyPr/>
          <a:lstStyle/>
          <a:p>
            <a:r>
              <a:rPr lang="en-US" dirty="0"/>
              <a:t>Communication Pathway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5712063"/>
              </p:ext>
            </p:extLst>
          </p:nvPr>
        </p:nvGraphicFramePr>
        <p:xfrm>
          <a:off x="634139" y="1234699"/>
          <a:ext cx="8690675" cy="5496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1357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599" y="764373"/>
            <a:ext cx="8660969" cy="1293028"/>
          </a:xfrm>
        </p:spPr>
        <p:txBody>
          <a:bodyPr/>
          <a:lstStyle/>
          <a:p>
            <a:r>
              <a:rPr lang="en-US" dirty="0"/>
              <a:t>Next Steps</a:t>
            </a:r>
          </a:p>
        </p:txBody>
      </p:sp>
      <p:sp>
        <p:nvSpPr>
          <p:cNvPr id="3" name="Content Placeholder 2"/>
          <p:cNvSpPr>
            <a:spLocks noGrp="1"/>
          </p:cNvSpPr>
          <p:nvPr>
            <p:ph idx="1"/>
          </p:nvPr>
        </p:nvSpPr>
        <p:spPr/>
        <p:txBody>
          <a:bodyPr>
            <a:normAutofit/>
          </a:bodyPr>
          <a:lstStyle/>
          <a:p>
            <a:r>
              <a:rPr lang="en-US" dirty="0"/>
              <a:t>Administer the Collaborative Values Inventory Survey</a:t>
            </a:r>
          </a:p>
          <a:p>
            <a:r>
              <a:rPr lang="en-US" dirty="0"/>
              <a:t>Collect the Baseline Cross-System Data </a:t>
            </a:r>
          </a:p>
          <a:p>
            <a:r>
              <a:rPr lang="en-US" dirty="0"/>
              <a:t>Conduct Case File Review</a:t>
            </a:r>
          </a:p>
          <a:p>
            <a:r>
              <a:rPr lang="en-US" dirty="0"/>
              <a:t>Complete Initial Drop-Down Analysis</a:t>
            </a:r>
          </a:p>
          <a:p>
            <a:r>
              <a:rPr lang="en-US" dirty="0"/>
              <a:t>Complete a System Walk-Through</a:t>
            </a:r>
          </a:p>
          <a:p>
            <a:pPr marL="457200" lvl="1" indent="0">
              <a:buNone/>
            </a:pPr>
            <a:endParaRPr lang="en-US" dirty="0"/>
          </a:p>
        </p:txBody>
      </p:sp>
      <p:pic>
        <p:nvPicPr>
          <p:cNvPr id="4" name="Picture 3"/>
          <p:cNvPicPr>
            <a:picLocks noChangeAspect="1"/>
          </p:cNvPicPr>
          <p:nvPr/>
        </p:nvPicPr>
        <p:blipFill>
          <a:blip r:embed="rId3"/>
          <a:stretch>
            <a:fillRect/>
          </a:stretch>
        </p:blipFill>
        <p:spPr>
          <a:xfrm>
            <a:off x="8840580" y="4206622"/>
            <a:ext cx="2459570" cy="2459570"/>
          </a:xfrm>
          <a:prstGeom prst="rect">
            <a:avLst/>
          </a:prstGeom>
        </p:spPr>
      </p:pic>
    </p:spTree>
    <p:extLst>
      <p:ext uri="{BB962C8B-B14F-4D97-AF65-F5344CB8AC3E}">
        <p14:creationId xmlns:p14="http://schemas.microsoft.com/office/powerpoint/2010/main" val="95476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Pennsylvania State Roundtable’s </a:t>
            </a:r>
            <a:br>
              <a:rPr lang="en-US" dirty="0"/>
            </a:br>
            <a:r>
              <a:rPr lang="en-US" dirty="0"/>
              <a:t>Drug &amp; Alcohol Workgroup</a:t>
            </a:r>
          </a:p>
        </p:txBody>
      </p:sp>
      <p:sp>
        <p:nvSpPr>
          <p:cNvPr id="3" name="Content Placeholder 2"/>
          <p:cNvSpPr>
            <a:spLocks noGrp="1"/>
          </p:cNvSpPr>
          <p:nvPr>
            <p:ph idx="1"/>
          </p:nvPr>
        </p:nvSpPr>
        <p:spPr/>
        <p:txBody>
          <a:bodyPr/>
          <a:lstStyle/>
          <a:p>
            <a:r>
              <a:rPr lang="en-US" dirty="0"/>
              <a:t>At the 2013 Pennsylvania State Roundtable the Drug &amp; Alcohol Workgroup was created to explore the issue of substance abuse as it intersects with the child welfare population. Ultimately charged with making recommendations that will improve practices for families in the child welfare and the dependency system that are affected by substance use disorders. </a:t>
            </a:r>
          </a:p>
          <a:p>
            <a:pPr marL="0" indent="0">
              <a:buNone/>
            </a:pPr>
            <a:endParaRPr lang="en-US" dirty="0"/>
          </a:p>
          <a:p>
            <a:r>
              <a:rPr lang="en-US" dirty="0"/>
              <a:t>The mission of the Drug &amp; Alcohol Workgroup is to promote child safety, permanence and well-being for families touched by substance use disorders by providing access to a continuum of services that include early engagement, cross-systems collaboration, and clinical integrity. </a:t>
            </a:r>
          </a:p>
        </p:txBody>
      </p:sp>
    </p:spTree>
    <p:extLst>
      <p:ext uri="{BB962C8B-B14F-4D97-AF65-F5344CB8AC3E}">
        <p14:creationId xmlns:p14="http://schemas.microsoft.com/office/powerpoint/2010/main" val="870668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178904"/>
            <a:ext cx="11367052" cy="3319669"/>
          </a:xfrm>
        </p:spPr>
        <p:txBody>
          <a:bodyPr/>
          <a:lstStyle/>
          <a:p>
            <a:pPr algn="ctr"/>
            <a:r>
              <a:rPr lang="en-US" dirty="0"/>
              <a:t>Questions?</a:t>
            </a:r>
          </a:p>
        </p:txBody>
      </p:sp>
      <p:pic>
        <p:nvPicPr>
          <p:cNvPr id="5" name="Picture 4"/>
          <p:cNvPicPr>
            <a:picLocks noChangeAspect="1"/>
          </p:cNvPicPr>
          <p:nvPr/>
        </p:nvPicPr>
        <p:blipFill>
          <a:blip r:embed="rId2"/>
          <a:stretch>
            <a:fillRect/>
          </a:stretch>
        </p:blipFill>
        <p:spPr>
          <a:xfrm>
            <a:off x="4572362" y="2325757"/>
            <a:ext cx="2500624" cy="3930186"/>
          </a:xfrm>
          <a:prstGeom prst="rect">
            <a:avLst/>
          </a:prstGeom>
        </p:spPr>
      </p:pic>
    </p:spTree>
    <p:extLst>
      <p:ext uri="{BB962C8B-B14F-4D97-AF65-F5344CB8AC3E}">
        <p14:creationId xmlns:p14="http://schemas.microsoft.com/office/powerpoint/2010/main" val="306414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646" y="753533"/>
            <a:ext cx="9425354" cy="2801935"/>
          </a:xfrm>
        </p:spPr>
        <p:txBody>
          <a:bodyPr>
            <a:normAutofit/>
          </a:bodyPr>
          <a:lstStyle/>
          <a:p>
            <a:pPr algn="ctr"/>
            <a:r>
              <a:rPr lang="en-US" dirty="0"/>
              <a:t>National center on Substance abuse and child Welfare </a:t>
            </a:r>
            <a:br>
              <a:rPr lang="en-US" dirty="0"/>
            </a:br>
            <a:r>
              <a:rPr lang="en-US" dirty="0"/>
              <a:t>in-depth technical assistance </a:t>
            </a:r>
          </a:p>
        </p:txBody>
      </p:sp>
      <p:sp>
        <p:nvSpPr>
          <p:cNvPr id="3" name="Text Placeholder 2"/>
          <p:cNvSpPr>
            <a:spLocks noGrp="1"/>
          </p:cNvSpPr>
          <p:nvPr>
            <p:ph type="body" idx="1"/>
          </p:nvPr>
        </p:nvSpPr>
        <p:spPr/>
        <p:txBody>
          <a:bodyPr/>
          <a:lstStyle/>
          <a:p>
            <a:r>
              <a:rPr lang="en-US" dirty="0"/>
              <a:t>Overview</a:t>
            </a:r>
          </a:p>
        </p:txBody>
      </p:sp>
    </p:spTree>
    <p:extLst>
      <p:ext uri="{BB962C8B-B14F-4D97-AF65-F5344CB8AC3E}">
        <p14:creationId xmlns:p14="http://schemas.microsoft.com/office/powerpoint/2010/main" val="412458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center on Substance abuse and child Welfare </a:t>
            </a:r>
            <a:br>
              <a:rPr lang="en-US" dirty="0"/>
            </a:br>
            <a:r>
              <a:rPr lang="en-US" dirty="0"/>
              <a:t>in-depth technical assistance </a:t>
            </a:r>
          </a:p>
        </p:txBody>
      </p:sp>
      <p:pic>
        <p:nvPicPr>
          <p:cNvPr id="4" name="Content Placeholder 3"/>
          <p:cNvPicPr>
            <a:picLocks noGrp="1" noChangeAspect="1"/>
          </p:cNvPicPr>
          <p:nvPr>
            <p:ph sz="half" idx="1"/>
          </p:nvPr>
        </p:nvPicPr>
        <p:blipFill>
          <a:blip r:embed="rId3"/>
          <a:stretch>
            <a:fillRect/>
          </a:stretch>
        </p:blipFill>
        <p:spPr>
          <a:xfrm>
            <a:off x="609600" y="2491342"/>
            <a:ext cx="5021567" cy="3766176"/>
          </a:xfrm>
          <a:prstGeom prst="rect">
            <a:avLst/>
          </a:prstGeom>
        </p:spPr>
      </p:pic>
      <p:sp>
        <p:nvSpPr>
          <p:cNvPr id="5" name="Content Placeholder 4"/>
          <p:cNvSpPr>
            <a:spLocks noGrp="1"/>
          </p:cNvSpPr>
          <p:nvPr>
            <p:ph sz="half" idx="2"/>
          </p:nvPr>
        </p:nvSpPr>
        <p:spPr>
          <a:xfrm>
            <a:off x="6172200" y="2491342"/>
            <a:ext cx="5334000" cy="3727342"/>
          </a:xfrm>
        </p:spPr>
        <p:txBody>
          <a:bodyPr>
            <a:normAutofit lnSpcReduction="10000"/>
          </a:bodyPr>
          <a:lstStyle/>
          <a:p>
            <a:pPr marL="0" indent="0">
              <a:buNone/>
            </a:pPr>
            <a:r>
              <a:rPr lang="en-US" dirty="0"/>
              <a:t>Counties (Leadership Roundtable): </a:t>
            </a:r>
          </a:p>
          <a:p>
            <a:r>
              <a:rPr lang="en-US" dirty="0"/>
              <a:t>Allegheny (LRT 1)</a:t>
            </a:r>
          </a:p>
          <a:p>
            <a:r>
              <a:rPr lang="en-US" dirty="0"/>
              <a:t>Clinton (LRT8)</a:t>
            </a:r>
          </a:p>
          <a:p>
            <a:r>
              <a:rPr lang="en-US" dirty="0"/>
              <a:t>Cumberland (LRT4)</a:t>
            </a:r>
          </a:p>
          <a:p>
            <a:r>
              <a:rPr lang="en-US" dirty="0"/>
              <a:t>Lackawanna (LRT 3)</a:t>
            </a:r>
          </a:p>
          <a:p>
            <a:r>
              <a:rPr lang="en-US" dirty="0"/>
              <a:t>Lehigh (LRT3)</a:t>
            </a:r>
          </a:p>
          <a:p>
            <a:r>
              <a:rPr lang="en-US" dirty="0"/>
              <a:t>Lycoming (LRT4)</a:t>
            </a:r>
          </a:p>
          <a:p>
            <a:r>
              <a:rPr lang="en-US" dirty="0"/>
              <a:t>Monroe (LRT5/6)</a:t>
            </a:r>
          </a:p>
          <a:p>
            <a:r>
              <a:rPr lang="en-US" dirty="0"/>
              <a:t>Venango (LRT 5/6)</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0" y="658725"/>
            <a:ext cx="3674231" cy="1398676"/>
          </a:xfrm>
          <a:prstGeom prst="rect">
            <a:avLst/>
          </a:prstGeom>
        </p:spPr>
      </p:pic>
    </p:spTree>
    <p:extLst>
      <p:ext uri="{BB962C8B-B14F-4D97-AF65-F5344CB8AC3E}">
        <p14:creationId xmlns:p14="http://schemas.microsoft.com/office/powerpoint/2010/main" val="18944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941" y="764373"/>
            <a:ext cx="7904258" cy="1293028"/>
          </a:xfrm>
        </p:spPr>
        <p:txBody>
          <a:bodyPr>
            <a:normAutofit fontScale="90000"/>
          </a:bodyPr>
          <a:lstStyle/>
          <a:p>
            <a:r>
              <a:rPr lang="en-US" dirty="0"/>
              <a:t>National center on Substance abuse and child Welfare </a:t>
            </a:r>
            <a:br>
              <a:rPr lang="en-US" dirty="0"/>
            </a:br>
            <a:r>
              <a:rPr lang="en-US" dirty="0"/>
              <a:t>in-depth technical assistance </a:t>
            </a:r>
          </a:p>
        </p:txBody>
      </p:sp>
      <p:sp>
        <p:nvSpPr>
          <p:cNvPr id="3" name="Content Placeholder 2"/>
          <p:cNvSpPr>
            <a:spLocks noGrp="1"/>
          </p:cNvSpPr>
          <p:nvPr>
            <p:ph idx="1"/>
          </p:nvPr>
        </p:nvSpPr>
        <p:spPr/>
        <p:txBody>
          <a:bodyPr>
            <a:normAutofit lnSpcReduction="10000"/>
          </a:bodyPr>
          <a:lstStyle/>
          <a:p>
            <a:r>
              <a:rPr lang="en-US" dirty="0"/>
              <a:t>Goal:</a:t>
            </a:r>
          </a:p>
          <a:p>
            <a:pPr marL="0" indent="0">
              <a:buNone/>
            </a:pPr>
            <a:endParaRPr lang="en-US" dirty="0"/>
          </a:p>
          <a:p>
            <a:pPr lvl="1"/>
            <a:r>
              <a:rPr lang="en-US" dirty="0"/>
              <a:t>To improve outcomes for Pennsylvania children and families affected by parental caretaker substance use disorders who are at risk of, or involved with, the child welfare system</a:t>
            </a:r>
          </a:p>
          <a:p>
            <a:pPr marL="457200" lvl="1" indent="0">
              <a:buNone/>
            </a:pPr>
            <a:endParaRPr lang="en-US" dirty="0"/>
          </a:p>
          <a:p>
            <a:r>
              <a:rPr lang="en-US" dirty="0"/>
              <a:t>Objectives:</a:t>
            </a:r>
          </a:p>
          <a:p>
            <a:pPr marL="0" indent="0">
              <a:buNone/>
            </a:pPr>
            <a:endParaRPr lang="en-US" dirty="0"/>
          </a:p>
          <a:p>
            <a:pPr lvl="1"/>
            <a:r>
              <a:rPr lang="en-US" dirty="0"/>
              <a:t>Identify gaps in and barriers to serving families with substance use disorders</a:t>
            </a:r>
          </a:p>
          <a:p>
            <a:pPr lvl="1"/>
            <a:r>
              <a:rPr lang="en-US" dirty="0"/>
              <a:t>Identify and begin to implement effective strategies</a:t>
            </a:r>
          </a:p>
          <a:p>
            <a:pPr lvl="1"/>
            <a:r>
              <a:rPr lang="en-US" dirty="0"/>
              <a:t>Improve collaboration across systems responsible for serving these families – especially child welfare, treatment and the courts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0" y="658725"/>
            <a:ext cx="3674231" cy="1398676"/>
          </a:xfrm>
          <a:prstGeom prst="rect">
            <a:avLst/>
          </a:prstGeom>
        </p:spPr>
      </p:pic>
    </p:spTree>
    <p:extLst>
      <p:ext uri="{BB962C8B-B14F-4D97-AF65-F5344CB8AC3E}">
        <p14:creationId xmlns:p14="http://schemas.microsoft.com/office/powerpoint/2010/main" val="148522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941" y="764373"/>
            <a:ext cx="7904258" cy="1293028"/>
          </a:xfrm>
        </p:spPr>
        <p:txBody>
          <a:bodyPr>
            <a:normAutofit fontScale="90000"/>
          </a:bodyPr>
          <a:lstStyle/>
          <a:p>
            <a:r>
              <a:rPr lang="en-US" dirty="0"/>
              <a:t>National center on Substance abuse and child Welfare </a:t>
            </a:r>
            <a:br>
              <a:rPr lang="en-US" dirty="0"/>
            </a:br>
            <a:r>
              <a:rPr lang="en-US" dirty="0"/>
              <a:t>in-depth technical assistance </a:t>
            </a:r>
          </a:p>
        </p:txBody>
      </p:sp>
      <p:sp>
        <p:nvSpPr>
          <p:cNvPr id="3" name="Content Placeholder 2"/>
          <p:cNvSpPr>
            <a:spLocks noGrp="1"/>
          </p:cNvSpPr>
          <p:nvPr>
            <p:ph idx="1"/>
          </p:nvPr>
        </p:nvSpPr>
        <p:spPr/>
        <p:txBody>
          <a:bodyPr/>
          <a:lstStyle/>
          <a:p>
            <a:r>
              <a:rPr lang="en-US" dirty="0"/>
              <a:t>Process:</a:t>
            </a:r>
          </a:p>
          <a:p>
            <a:pPr marL="0" indent="0">
              <a:buNone/>
            </a:pPr>
            <a:endParaRPr lang="en-US" dirty="0"/>
          </a:p>
          <a:p>
            <a:pPr lvl="1"/>
            <a:r>
              <a:rPr lang="en-US" dirty="0"/>
              <a:t>Gather data and identify missing data elements</a:t>
            </a:r>
          </a:p>
          <a:p>
            <a:pPr lvl="1"/>
            <a:r>
              <a:rPr lang="en-US" dirty="0"/>
              <a:t>Conduct case reviews, analyze and report findings</a:t>
            </a:r>
          </a:p>
          <a:p>
            <a:pPr lvl="1"/>
            <a:r>
              <a:rPr lang="en-US" dirty="0"/>
              <a:t>Complete a walk-through and identify gaps, barriers and opportunities</a:t>
            </a:r>
          </a:p>
          <a:p>
            <a:pPr lvl="1"/>
            <a:r>
              <a:rPr lang="en-US" dirty="0"/>
              <a:t>Identify practices, policies and decisions that could support or impede this work</a:t>
            </a:r>
          </a:p>
          <a:p>
            <a:pPr lvl="1"/>
            <a:r>
              <a:rPr lang="en-US" dirty="0"/>
              <a:t>Support the selection and implementation of effective programs, strategies, tools</a:t>
            </a:r>
          </a:p>
          <a:p>
            <a:pPr lvl="1"/>
            <a:r>
              <a:rPr lang="en-US" dirty="0"/>
              <a:t>Facilitate cross-system communication through bi-weekly or monthly calls with partners</a:t>
            </a:r>
          </a:p>
          <a:p>
            <a:pPr lvl="1"/>
            <a:r>
              <a:rPr lang="en-US" dirty="0"/>
              <a:t>Probe…prod…ask the hard questions…hold everyone accountable for results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0" y="658725"/>
            <a:ext cx="3674231" cy="1398676"/>
          </a:xfrm>
          <a:prstGeom prst="rect">
            <a:avLst/>
          </a:prstGeom>
        </p:spPr>
      </p:pic>
    </p:spTree>
    <p:extLst>
      <p:ext uri="{BB962C8B-B14F-4D97-AF65-F5344CB8AC3E}">
        <p14:creationId xmlns:p14="http://schemas.microsoft.com/office/powerpoint/2010/main" val="60783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941" y="764373"/>
            <a:ext cx="7904258" cy="1293028"/>
          </a:xfrm>
        </p:spPr>
        <p:txBody>
          <a:bodyPr>
            <a:normAutofit fontScale="90000"/>
          </a:bodyPr>
          <a:lstStyle/>
          <a:p>
            <a:r>
              <a:rPr lang="en-US" dirty="0"/>
              <a:t>National center on Substance abuse and child Welfare </a:t>
            </a:r>
            <a:br>
              <a:rPr lang="en-US" dirty="0"/>
            </a:br>
            <a:r>
              <a:rPr lang="en-US" dirty="0"/>
              <a:t>in-depth technical assistance </a:t>
            </a:r>
          </a:p>
        </p:txBody>
      </p:sp>
      <p:sp>
        <p:nvSpPr>
          <p:cNvPr id="3" name="Content Placeholder 2"/>
          <p:cNvSpPr>
            <a:spLocks noGrp="1"/>
          </p:cNvSpPr>
          <p:nvPr>
            <p:ph idx="1"/>
          </p:nvPr>
        </p:nvSpPr>
        <p:spPr/>
        <p:txBody>
          <a:bodyPr>
            <a:normAutofit/>
          </a:bodyPr>
          <a:lstStyle/>
          <a:p>
            <a:r>
              <a:rPr lang="en-US" dirty="0"/>
              <a:t>Common Themes:</a:t>
            </a:r>
          </a:p>
          <a:p>
            <a:pPr marL="0" indent="0">
              <a:buNone/>
            </a:pPr>
            <a:endParaRPr lang="en-US" dirty="0"/>
          </a:p>
          <a:p>
            <a:pPr lvl="1"/>
            <a:r>
              <a:rPr lang="en-US" dirty="0"/>
              <a:t>Consistency and timeliness of screening, identification, and assessment</a:t>
            </a:r>
          </a:p>
          <a:p>
            <a:pPr lvl="1"/>
            <a:r>
              <a:rPr lang="en-US" dirty="0"/>
              <a:t>Consistency of interpretation of Informed Consent and Release of Information</a:t>
            </a:r>
          </a:p>
          <a:p>
            <a:pPr lvl="1"/>
            <a:r>
              <a:rPr lang="en-US" dirty="0"/>
              <a:t>raining on Substance Use Disorders for child welfare workers</a:t>
            </a:r>
          </a:p>
          <a:p>
            <a:pPr lvl="1"/>
            <a:r>
              <a:rPr lang="en-US" dirty="0"/>
              <a:t>Need for more appropriate levels of treatment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0" y="658725"/>
            <a:ext cx="3674231" cy="1398676"/>
          </a:xfrm>
          <a:prstGeom prst="rect">
            <a:avLst/>
          </a:prstGeom>
        </p:spPr>
      </p:pic>
    </p:spTree>
    <p:extLst>
      <p:ext uri="{BB962C8B-B14F-4D97-AF65-F5344CB8AC3E}">
        <p14:creationId xmlns:p14="http://schemas.microsoft.com/office/powerpoint/2010/main" val="418115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491" y="764373"/>
            <a:ext cx="7774709" cy="1293028"/>
          </a:xfrm>
        </p:spPr>
        <p:txBody>
          <a:bodyPr>
            <a:normAutofit fontScale="90000"/>
          </a:bodyPr>
          <a:lstStyle/>
          <a:p>
            <a:r>
              <a:rPr lang="en-US" dirty="0"/>
              <a:t>National center on Substance abuse and child Welfare </a:t>
            </a:r>
            <a:br>
              <a:rPr lang="en-US" dirty="0"/>
            </a:br>
            <a:r>
              <a:rPr lang="en-US" dirty="0"/>
              <a:t>in-depth technical assistance </a:t>
            </a:r>
          </a:p>
        </p:txBody>
      </p:sp>
      <p:sp>
        <p:nvSpPr>
          <p:cNvPr id="3" name="Content Placeholder 2"/>
          <p:cNvSpPr>
            <a:spLocks noGrp="1"/>
          </p:cNvSpPr>
          <p:nvPr>
            <p:ph idx="1"/>
          </p:nvPr>
        </p:nvSpPr>
        <p:spPr/>
        <p:txBody>
          <a:bodyPr>
            <a:normAutofit/>
          </a:bodyPr>
          <a:lstStyle/>
          <a:p>
            <a:endParaRPr lang="en-US" dirty="0"/>
          </a:p>
          <a:p>
            <a:r>
              <a:rPr lang="en-US" dirty="0"/>
              <a:t>Common Practice Changes:</a:t>
            </a:r>
          </a:p>
          <a:p>
            <a:pPr marL="0" indent="0">
              <a:buNone/>
            </a:pPr>
            <a:endParaRPr lang="en-US" dirty="0"/>
          </a:p>
          <a:p>
            <a:pPr lvl="1"/>
            <a:r>
              <a:rPr lang="en-US" dirty="0"/>
              <a:t>Strengthened collaboration among child welfare, local Substance Use Disorder providers and the courts; in some counties this means the development of special case review teams and meetings designated as joint case reviews;</a:t>
            </a:r>
          </a:p>
          <a:p>
            <a:pPr lvl="1"/>
            <a:r>
              <a:rPr lang="en-US" dirty="0"/>
              <a:t>Increased transparency within teams and across systems;</a:t>
            </a:r>
          </a:p>
          <a:p>
            <a:pPr lvl="1"/>
            <a:r>
              <a:rPr lang="en-US" dirty="0"/>
              <a:t>Earlier identification (screening and assessment); use of standardized screening tools and protocols for referral to assessment and treatment;</a:t>
            </a:r>
          </a:p>
          <a:p>
            <a:pPr lvl="1"/>
            <a:r>
              <a:rPr lang="en-US" dirty="0"/>
              <a:t>Enhanced family engagement and family education; including use of motivational interviewing techniques and Recovery Coach/Substance Use Disorder Specialists; other recovery support services;</a:t>
            </a:r>
          </a:p>
        </p:txBody>
      </p:sp>
      <p:pic>
        <p:nvPicPr>
          <p:cNvPr id="4" name="Picture 3"/>
          <p:cNvPicPr>
            <a:picLocks noChangeAspect="1"/>
          </p:cNvPicPr>
          <p:nvPr/>
        </p:nvPicPr>
        <p:blipFill>
          <a:blip r:embed="rId3"/>
          <a:stretch>
            <a:fillRect/>
          </a:stretch>
        </p:blipFill>
        <p:spPr>
          <a:xfrm>
            <a:off x="142994" y="655199"/>
            <a:ext cx="3676207" cy="1402202"/>
          </a:xfrm>
          <a:prstGeom prst="rect">
            <a:avLst/>
          </a:prstGeom>
        </p:spPr>
      </p:pic>
    </p:spTree>
    <p:extLst>
      <p:ext uri="{BB962C8B-B14F-4D97-AF65-F5344CB8AC3E}">
        <p14:creationId xmlns:p14="http://schemas.microsoft.com/office/powerpoint/2010/main" val="149324257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1598</TotalTime>
  <Words>2885</Words>
  <Application>Microsoft Office PowerPoint</Application>
  <PresentationFormat>Widescreen</PresentationFormat>
  <Paragraphs>276</Paragraphs>
  <Slides>30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-apple-system</vt:lpstr>
      <vt:lpstr>Arial</vt:lpstr>
      <vt:lpstr>Calibri</vt:lpstr>
      <vt:lpstr>Century Gothic</vt:lpstr>
      <vt:lpstr>Times New Roman</vt:lpstr>
      <vt:lpstr>TimesNewRomanPSMT</vt:lpstr>
      <vt:lpstr>Vapor Trail</vt:lpstr>
      <vt:lpstr>The Pennsylvania  Drug &amp; alcohol  in-depth analysis </vt:lpstr>
      <vt:lpstr>Agenda for kick-off Meeting</vt:lpstr>
      <vt:lpstr>Pennsylvania State Roundtable’s  Drug &amp; Alcohol Workgroup</vt:lpstr>
      <vt:lpstr>National center on Substance abuse and child Welfare  in-depth technical assistance </vt:lpstr>
      <vt:lpstr>National center on Substance abuse and child Welfare  in-depth technical assistance </vt:lpstr>
      <vt:lpstr>National center on Substance abuse and child Welfare  in-depth technical assistance </vt:lpstr>
      <vt:lpstr>National center on Substance abuse and child Welfare  in-depth technical assistance </vt:lpstr>
      <vt:lpstr>National center on Substance abuse and child Welfare  in-depth technical assistance </vt:lpstr>
      <vt:lpstr>National center on Substance abuse and child Welfare  in-depth technical assistance </vt:lpstr>
      <vt:lpstr>National center on Substance abuse and child Welfare  in-depth technical assistance </vt:lpstr>
      <vt:lpstr>Lessons Learned from  National center on Substance abuse and child Welfare  in-depth technical assistance  </vt:lpstr>
      <vt:lpstr>Common barriers To Cross System Collaboration </vt:lpstr>
      <vt:lpstr>Joint Accountability and Shared Outcomes</vt:lpstr>
      <vt:lpstr>Suggested Strategies</vt:lpstr>
      <vt:lpstr>Effective strategies</vt:lpstr>
      <vt:lpstr>Effective Strategies</vt:lpstr>
      <vt:lpstr>Effective strategies</vt:lpstr>
      <vt:lpstr>Pennsylvania Drug &amp; Alcohol  In-Depth Analysis (PA D&amp;A IDA) </vt:lpstr>
      <vt:lpstr>Pennsylvania drug &amp; Alcohol in-Depth Analysis</vt:lpstr>
      <vt:lpstr>Mission &amp; goals of pa d&amp;A ida</vt:lpstr>
      <vt:lpstr>Overall Goal of PA  d&amp;A IDA</vt:lpstr>
      <vt:lpstr>PA D&amp;A IDA In  Luzerne County (LRT3)</vt:lpstr>
      <vt:lpstr>Pennsylvania State Roundtable  APPROVed The PA D&amp;A IDA </vt:lpstr>
      <vt:lpstr>Collaborative values InvenTory</vt:lpstr>
      <vt:lpstr>Diagnostic Tools</vt:lpstr>
      <vt:lpstr>PA D&amp;A IDA</vt:lpstr>
      <vt:lpstr>PA D&amp;A IDA Teams </vt:lpstr>
      <vt:lpstr>Communication Pathway</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Pennsylvania  in-depth analysis</dc:title>
  <dc:creator>Horn, Jennifer A</dc:creator>
  <cp:lastModifiedBy>Jennifer A Eichenlaub</cp:lastModifiedBy>
  <cp:revision>91</cp:revision>
  <cp:lastPrinted>2019-05-10T14:52:46Z</cp:lastPrinted>
  <dcterms:created xsi:type="dcterms:W3CDTF">2019-05-03T16:48:34Z</dcterms:created>
  <dcterms:modified xsi:type="dcterms:W3CDTF">2021-11-16T15:05:06Z</dcterms:modified>
</cp:coreProperties>
</file>