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36"/>
  </p:notesMasterIdLst>
  <p:sldIdLst>
    <p:sldId id="308" r:id="rId5"/>
    <p:sldId id="307" r:id="rId6"/>
    <p:sldId id="312" r:id="rId7"/>
    <p:sldId id="313" r:id="rId8"/>
    <p:sldId id="267" r:id="rId9"/>
    <p:sldId id="314" r:id="rId10"/>
    <p:sldId id="315" r:id="rId11"/>
    <p:sldId id="294" r:id="rId12"/>
    <p:sldId id="306" r:id="rId13"/>
    <p:sldId id="296" r:id="rId14"/>
    <p:sldId id="298" r:id="rId15"/>
    <p:sldId id="301" r:id="rId16"/>
    <p:sldId id="316" r:id="rId17"/>
    <p:sldId id="317" r:id="rId18"/>
    <p:sldId id="318" r:id="rId19"/>
    <p:sldId id="305" r:id="rId20"/>
    <p:sldId id="310" r:id="rId21"/>
    <p:sldId id="311" r:id="rId22"/>
    <p:sldId id="319" r:id="rId23"/>
    <p:sldId id="300" r:id="rId24"/>
    <p:sldId id="320" r:id="rId25"/>
    <p:sldId id="329" r:id="rId26"/>
    <p:sldId id="321" r:id="rId27"/>
    <p:sldId id="328" r:id="rId28"/>
    <p:sldId id="327" r:id="rId29"/>
    <p:sldId id="324" r:id="rId30"/>
    <p:sldId id="326" r:id="rId31"/>
    <p:sldId id="325" r:id="rId32"/>
    <p:sldId id="322" r:id="rId33"/>
    <p:sldId id="331" r:id="rId34"/>
    <p:sldId id="309" r:id="rId35"/>
  </p:sldIdLst>
  <p:sldSz cx="10972800" cy="9144000"/>
  <p:notesSz cx="6858000" cy="9144000"/>
  <p:defaultTextStyle>
    <a:defPPr>
      <a:defRPr lang="en-US"/>
    </a:defPPr>
    <a:lvl1pPr marL="0" algn="l" defTabSz="600852" rtl="0" eaLnBrk="1" latinLnBrk="0" hangingPunct="1">
      <a:defRPr sz="2400" kern="1200">
        <a:solidFill>
          <a:schemeClr val="tx1"/>
        </a:solidFill>
        <a:latin typeface="+mn-lt"/>
        <a:ea typeface="+mn-ea"/>
        <a:cs typeface="+mn-cs"/>
      </a:defRPr>
    </a:lvl1pPr>
    <a:lvl2pPr marL="600852" algn="l" defTabSz="600852" rtl="0" eaLnBrk="1" latinLnBrk="0" hangingPunct="1">
      <a:defRPr sz="2400" kern="1200">
        <a:solidFill>
          <a:schemeClr val="tx1"/>
        </a:solidFill>
        <a:latin typeface="+mn-lt"/>
        <a:ea typeface="+mn-ea"/>
        <a:cs typeface="+mn-cs"/>
      </a:defRPr>
    </a:lvl2pPr>
    <a:lvl3pPr marL="1201704" algn="l" defTabSz="600852" rtl="0" eaLnBrk="1" latinLnBrk="0" hangingPunct="1">
      <a:defRPr sz="2400" kern="1200">
        <a:solidFill>
          <a:schemeClr val="tx1"/>
        </a:solidFill>
        <a:latin typeface="+mn-lt"/>
        <a:ea typeface="+mn-ea"/>
        <a:cs typeface="+mn-cs"/>
      </a:defRPr>
    </a:lvl3pPr>
    <a:lvl4pPr marL="1802557" algn="l" defTabSz="600852" rtl="0" eaLnBrk="1" latinLnBrk="0" hangingPunct="1">
      <a:defRPr sz="2400" kern="1200">
        <a:solidFill>
          <a:schemeClr val="tx1"/>
        </a:solidFill>
        <a:latin typeface="+mn-lt"/>
        <a:ea typeface="+mn-ea"/>
        <a:cs typeface="+mn-cs"/>
      </a:defRPr>
    </a:lvl4pPr>
    <a:lvl5pPr marL="2403409" algn="l" defTabSz="600852" rtl="0" eaLnBrk="1" latinLnBrk="0" hangingPunct="1">
      <a:defRPr sz="2400" kern="1200">
        <a:solidFill>
          <a:schemeClr val="tx1"/>
        </a:solidFill>
        <a:latin typeface="+mn-lt"/>
        <a:ea typeface="+mn-ea"/>
        <a:cs typeface="+mn-cs"/>
      </a:defRPr>
    </a:lvl5pPr>
    <a:lvl6pPr marL="3004261" algn="l" defTabSz="600852" rtl="0" eaLnBrk="1" latinLnBrk="0" hangingPunct="1">
      <a:defRPr sz="2400" kern="1200">
        <a:solidFill>
          <a:schemeClr val="tx1"/>
        </a:solidFill>
        <a:latin typeface="+mn-lt"/>
        <a:ea typeface="+mn-ea"/>
        <a:cs typeface="+mn-cs"/>
      </a:defRPr>
    </a:lvl6pPr>
    <a:lvl7pPr marL="3605113" algn="l" defTabSz="600852" rtl="0" eaLnBrk="1" latinLnBrk="0" hangingPunct="1">
      <a:defRPr sz="2400" kern="1200">
        <a:solidFill>
          <a:schemeClr val="tx1"/>
        </a:solidFill>
        <a:latin typeface="+mn-lt"/>
        <a:ea typeface="+mn-ea"/>
        <a:cs typeface="+mn-cs"/>
      </a:defRPr>
    </a:lvl7pPr>
    <a:lvl8pPr marL="4205966" algn="l" defTabSz="600852" rtl="0" eaLnBrk="1" latinLnBrk="0" hangingPunct="1">
      <a:defRPr sz="2400" kern="1200">
        <a:solidFill>
          <a:schemeClr val="tx1"/>
        </a:solidFill>
        <a:latin typeface="+mn-lt"/>
        <a:ea typeface="+mn-ea"/>
        <a:cs typeface="+mn-cs"/>
      </a:defRPr>
    </a:lvl8pPr>
    <a:lvl9pPr marL="4806818" algn="l" defTabSz="600852"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345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3753"/>
    <a:srgbClr val="DAA21C"/>
    <a:srgbClr val="A57229"/>
    <a:srgbClr val="E49F3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72721" autoAdjust="0"/>
  </p:normalViewPr>
  <p:slideViewPr>
    <p:cSldViewPr snapToGrid="0" snapToObjects="1">
      <p:cViewPr varScale="1">
        <p:scale>
          <a:sx n="36" d="100"/>
          <a:sy n="36" d="100"/>
        </p:scale>
        <p:origin x="1956" y="60"/>
      </p:cViewPr>
      <p:guideLst>
        <p:guide orient="horz" pos="2880"/>
        <p:guide pos="3456"/>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8" Type="http://schemas.openxmlformats.org/officeDocument/2006/relationships/slide" Target="slides/slide4.xml"/><Relationship Id="rId3"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81ABC01-432E-4880-BCCF-E9E4DD405766}" type="datetimeFigureOut">
              <a:rPr lang="en-US" smtClean="0"/>
              <a:t>8/11/2021</a:t>
            </a:fld>
            <a:endParaRPr lang="en-US" dirty="0"/>
          </a:p>
        </p:txBody>
      </p:sp>
      <p:sp>
        <p:nvSpPr>
          <p:cNvPr id="4" name="Slide Image Placeholder 3"/>
          <p:cNvSpPr>
            <a:spLocks noGrp="1" noRot="1" noChangeAspect="1"/>
          </p:cNvSpPr>
          <p:nvPr>
            <p:ph type="sldImg" idx="2"/>
          </p:nvPr>
        </p:nvSpPr>
        <p:spPr>
          <a:xfrm>
            <a:off x="1371600" y="685800"/>
            <a:ext cx="41148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7BDA1E2-FFB2-455F-AFB9-2952D9C9170F}" type="slidenum">
              <a:rPr lang="en-US" smtClean="0"/>
              <a:t>‹#›</a:t>
            </a:fld>
            <a:endParaRPr lang="en-US" dirty="0"/>
          </a:p>
        </p:txBody>
      </p:sp>
    </p:spTree>
    <p:extLst>
      <p:ext uri="{BB962C8B-B14F-4D97-AF65-F5344CB8AC3E}">
        <p14:creationId xmlns:p14="http://schemas.microsoft.com/office/powerpoint/2010/main" val="17906205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Mothers, Daughters,</a:t>
            </a:r>
            <a:r>
              <a:rPr lang="en-US" baseline="0" dirty="0"/>
              <a:t> Sisters, Granddaughters, Aunts, Nieces, Cousins</a:t>
            </a:r>
          </a:p>
          <a:p>
            <a:r>
              <a:rPr lang="en-US" baseline="0" dirty="0"/>
              <a:t>Fathers, Sons, Brothers, Grandsons, Uncles, Nephews, Cousins</a:t>
            </a:r>
            <a:endParaRPr lang="en-US" dirty="0"/>
          </a:p>
        </p:txBody>
      </p:sp>
      <p:sp>
        <p:nvSpPr>
          <p:cNvPr id="4" name="Slide Number Placeholder 3"/>
          <p:cNvSpPr>
            <a:spLocks noGrp="1"/>
          </p:cNvSpPr>
          <p:nvPr>
            <p:ph type="sldNum" sz="quarter" idx="10"/>
          </p:nvPr>
        </p:nvSpPr>
        <p:spPr/>
        <p:txBody>
          <a:bodyPr/>
          <a:lstStyle/>
          <a:p>
            <a:fld id="{C7BDA1E2-FFB2-455F-AFB9-2952D9C9170F}" type="slidenum">
              <a:rPr lang="en-US" smtClean="0"/>
              <a:t>3</a:t>
            </a:fld>
            <a:endParaRPr lang="en-US" dirty="0"/>
          </a:p>
        </p:txBody>
      </p:sp>
    </p:spTree>
    <p:extLst>
      <p:ext uri="{BB962C8B-B14F-4D97-AF65-F5344CB8AC3E}">
        <p14:creationId xmlns:p14="http://schemas.microsoft.com/office/powerpoint/2010/main" val="2503259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b="1" u="sng" dirty="0"/>
              <a:t>Location</a:t>
            </a:r>
          </a:p>
          <a:p>
            <a:pPr marL="171450" indent="-171450">
              <a:buFont typeface="Arial" panose="020B0604020202020204" pitchFamily="34" charset="0"/>
              <a:buChar char="•"/>
            </a:pPr>
            <a:r>
              <a:rPr lang="en-US" b="0" u="none" dirty="0"/>
              <a:t>Agency may disagree with who the supports</a:t>
            </a:r>
            <a:r>
              <a:rPr lang="en-US" b="0" u="none" baseline="0" dirty="0"/>
              <a:t> are</a:t>
            </a:r>
          </a:p>
          <a:p>
            <a:pPr marL="171450" indent="-171450">
              <a:buFont typeface="Arial" panose="020B0604020202020204" pitchFamily="34" charset="0"/>
              <a:buChar char="•"/>
            </a:pPr>
            <a:r>
              <a:rPr lang="en-US" b="0" u="none" baseline="0" dirty="0"/>
              <a:t>Minimal or no supports/more professional supports (i.e. parent attorney)</a:t>
            </a:r>
          </a:p>
          <a:p>
            <a:pPr marL="171450" indent="-171450">
              <a:buFont typeface="Arial" panose="020B0604020202020204" pitchFamily="34" charset="0"/>
              <a:buChar char="•"/>
            </a:pPr>
            <a:r>
              <a:rPr lang="en-US" b="0" u="none" baseline="0" dirty="0"/>
              <a:t>Extended family not wanting to participate due to burned bridges or ties being cut</a:t>
            </a:r>
          </a:p>
          <a:p>
            <a:pPr marL="0" indent="0">
              <a:buFont typeface="Arial" panose="020B0604020202020204" pitchFamily="34" charset="0"/>
              <a:buNone/>
            </a:pPr>
            <a:endParaRPr lang="en-US" b="0" u="none" baseline="0" dirty="0"/>
          </a:p>
          <a:p>
            <a:pPr marL="0" indent="0">
              <a:buFont typeface="Arial" panose="020B0604020202020204" pitchFamily="34" charset="0"/>
              <a:buNone/>
            </a:pPr>
            <a:r>
              <a:rPr lang="en-US" b="1" u="sng" baseline="0" dirty="0"/>
              <a:t>Implicit Biases</a:t>
            </a:r>
          </a:p>
          <a:p>
            <a:pPr marL="171450" indent="-171450">
              <a:buFont typeface="Arial" panose="020B0604020202020204" pitchFamily="34" charset="0"/>
              <a:buChar char="•"/>
            </a:pPr>
            <a:r>
              <a:rPr lang="en-US" b="0" u="none" baseline="0" dirty="0"/>
              <a:t>Negative history and lengthy involved with CYS</a:t>
            </a:r>
          </a:p>
          <a:p>
            <a:pPr marL="171450" indent="-171450">
              <a:buFont typeface="Arial" panose="020B0604020202020204" pitchFamily="34" charset="0"/>
              <a:buChar char="•"/>
            </a:pPr>
            <a:r>
              <a:rPr lang="en-US" b="0" u="none" baseline="0" dirty="0"/>
              <a:t>Generational involvement or knowledge by CYS</a:t>
            </a:r>
          </a:p>
          <a:p>
            <a:pPr marL="171450" indent="-171450">
              <a:buFont typeface="Arial" panose="020B0604020202020204" pitchFamily="34" charset="0"/>
              <a:buChar char="•"/>
            </a:pPr>
            <a:r>
              <a:rPr lang="en-US" b="0" u="none" baseline="0" dirty="0"/>
              <a:t>Distrust </a:t>
            </a:r>
          </a:p>
          <a:p>
            <a:pPr marL="171450" indent="-171450">
              <a:buFont typeface="Arial" panose="020B0604020202020204" pitchFamily="34" charset="0"/>
              <a:buChar char="•"/>
            </a:pPr>
            <a:r>
              <a:rPr lang="en-US" b="0" u="none" baseline="0" dirty="0"/>
              <a:t>Mental Health/Drug and Alcohol, etc</a:t>
            </a:r>
          </a:p>
          <a:p>
            <a:pPr marL="0" indent="0">
              <a:buFont typeface="Arial" panose="020B0604020202020204" pitchFamily="34" charset="0"/>
              <a:buNone/>
            </a:pPr>
            <a:endParaRPr lang="en-US" b="0" u="none" baseline="0" dirty="0"/>
          </a:p>
          <a:p>
            <a:pPr marL="0" indent="0">
              <a:buFont typeface="Arial" panose="020B0604020202020204" pitchFamily="34" charset="0"/>
              <a:buNone/>
            </a:pPr>
            <a:r>
              <a:rPr lang="en-US" b="1" u="none" baseline="0" dirty="0"/>
              <a:t>Parent feeling overwhelmed</a:t>
            </a:r>
          </a:p>
          <a:p>
            <a:pPr marL="171450" indent="-171450">
              <a:buFont typeface="Arial" panose="020B0604020202020204" pitchFamily="34" charset="0"/>
              <a:buChar char="•"/>
            </a:pPr>
            <a:r>
              <a:rPr lang="en-US" b="0" u="none" baseline="0" dirty="0"/>
              <a:t>Due to multiple services</a:t>
            </a:r>
          </a:p>
          <a:p>
            <a:pPr marL="171450" indent="-171450">
              <a:buFont typeface="Arial" panose="020B0604020202020204" pitchFamily="34" charset="0"/>
              <a:buChar char="•"/>
            </a:pPr>
            <a:r>
              <a:rPr lang="en-US" b="0" u="none" baseline="0" dirty="0"/>
              <a:t>Finding housing</a:t>
            </a:r>
          </a:p>
          <a:p>
            <a:pPr marL="171450" indent="-171450">
              <a:buFont typeface="Arial" panose="020B0604020202020204" pitchFamily="34" charset="0"/>
              <a:buChar char="•"/>
            </a:pPr>
            <a:r>
              <a:rPr lang="en-US" b="0" u="none" baseline="0" dirty="0"/>
              <a:t>Finances</a:t>
            </a:r>
          </a:p>
          <a:p>
            <a:pPr marL="171450" indent="-171450">
              <a:buFont typeface="Arial" panose="020B0604020202020204" pitchFamily="34" charset="0"/>
              <a:buChar char="•"/>
            </a:pPr>
            <a:r>
              <a:rPr lang="en-US" b="0" u="none" baseline="0" dirty="0"/>
              <a:t>Keeping a job</a:t>
            </a:r>
          </a:p>
          <a:p>
            <a:pPr marL="171450" indent="-171450">
              <a:buFont typeface="Arial" panose="020B0604020202020204" pitchFamily="34" charset="0"/>
              <a:buChar char="•"/>
            </a:pPr>
            <a:r>
              <a:rPr lang="en-US" b="0" u="none" baseline="0" dirty="0"/>
              <a:t>Juggling kids</a:t>
            </a:r>
          </a:p>
          <a:p>
            <a:pPr marL="171450" indent="-171450">
              <a:buFont typeface="Arial" panose="020B0604020202020204" pitchFamily="34" charset="0"/>
              <a:buChar char="•"/>
            </a:pPr>
            <a:r>
              <a:rPr lang="en-US" b="0" u="none" baseline="0" dirty="0"/>
              <a:t>Emotional exhaustion </a:t>
            </a:r>
          </a:p>
          <a:p>
            <a:pPr marL="0" indent="0">
              <a:buFont typeface="Arial" panose="020B0604020202020204" pitchFamily="34" charset="0"/>
              <a:buNone/>
            </a:pPr>
            <a:endParaRPr lang="en-US" b="0" u="none" baseline="0" dirty="0"/>
          </a:p>
          <a:p>
            <a:pPr marL="0" indent="0">
              <a:buFont typeface="Arial" panose="020B0604020202020204" pitchFamily="34" charset="0"/>
              <a:buNone/>
            </a:pPr>
            <a:r>
              <a:rPr lang="en-US" b="1" u="none" baseline="0" dirty="0"/>
              <a:t>Incarcerated parent</a:t>
            </a:r>
          </a:p>
          <a:p>
            <a:pPr marL="171450" indent="-171450">
              <a:buFont typeface="Arial" panose="020B0604020202020204" pitchFamily="34" charset="0"/>
              <a:buChar char="•"/>
            </a:pPr>
            <a:r>
              <a:rPr lang="en-US" b="0" u="none" baseline="0" dirty="0"/>
              <a:t>Difficult to schedule FGDM with jail</a:t>
            </a:r>
          </a:p>
          <a:p>
            <a:pPr marL="171450" indent="-171450">
              <a:buFont typeface="Arial" panose="020B0604020202020204" pitchFamily="34" charset="0"/>
              <a:buChar char="•"/>
            </a:pPr>
            <a:r>
              <a:rPr lang="en-US" b="0" u="none" baseline="0" dirty="0"/>
              <a:t>Facility won’t cooperate with setting up a call for participation</a:t>
            </a:r>
          </a:p>
          <a:p>
            <a:pPr marL="0" indent="0">
              <a:buFont typeface="Arial" panose="020B0604020202020204" pitchFamily="34" charset="0"/>
              <a:buNone/>
            </a:pPr>
            <a:endParaRPr lang="en-US" b="0" u="none" baseline="0" dirty="0"/>
          </a:p>
          <a:p>
            <a:pPr marL="0" indent="0">
              <a:buFont typeface="Arial" panose="020B0604020202020204" pitchFamily="34" charset="0"/>
              <a:buNone/>
            </a:pPr>
            <a:r>
              <a:rPr lang="en-US" b="1" u="none" baseline="0" dirty="0"/>
              <a:t>Parent Inpatient</a:t>
            </a:r>
            <a:endParaRPr lang="en-US" b="0" u="none" baseline="0" dirty="0"/>
          </a:p>
          <a:p>
            <a:pPr marL="171450" indent="-171450">
              <a:buFont typeface="Arial" panose="020B0604020202020204" pitchFamily="34" charset="0"/>
              <a:buChar char="•"/>
            </a:pPr>
            <a:r>
              <a:rPr lang="en-US" b="0" u="none" baseline="0" dirty="0"/>
              <a:t>Facilities restrictions on leaving and phone calls</a:t>
            </a:r>
          </a:p>
          <a:p>
            <a:pPr marL="0" indent="0">
              <a:buFont typeface="Arial" panose="020B0604020202020204" pitchFamily="34" charset="0"/>
              <a:buNone/>
            </a:pPr>
            <a:endParaRPr lang="en-US" b="1" u="none" baseline="0" dirty="0"/>
          </a:p>
          <a:p>
            <a:pPr marL="0" indent="0">
              <a:buFont typeface="Arial" panose="020B0604020202020204" pitchFamily="34" charset="0"/>
              <a:buNone/>
            </a:pPr>
            <a:r>
              <a:rPr lang="en-US" b="1" u="none" baseline="0" dirty="0"/>
              <a:t>Separated Parents</a:t>
            </a:r>
          </a:p>
          <a:p>
            <a:pPr marL="171450" indent="-171450">
              <a:buFont typeface="Arial" panose="020B0604020202020204" pitchFamily="34" charset="0"/>
              <a:buChar char="•"/>
            </a:pPr>
            <a:r>
              <a:rPr lang="en-US" b="0" u="none" baseline="0" dirty="0"/>
              <a:t>PFAs or other legal restrictions</a:t>
            </a:r>
          </a:p>
          <a:p>
            <a:pPr marL="171450" indent="-171450">
              <a:buFont typeface="Arial" panose="020B0604020202020204" pitchFamily="34" charset="0"/>
              <a:buChar char="•"/>
            </a:pPr>
            <a:r>
              <a:rPr lang="en-US" b="0" u="none" baseline="0" dirty="0"/>
              <a:t>Knowing when to offer separate conferences or increased preparation/emotional safety to do conference together</a:t>
            </a:r>
          </a:p>
          <a:p>
            <a:pPr marL="0" indent="0">
              <a:buFont typeface="Arial" panose="020B0604020202020204" pitchFamily="34" charset="0"/>
              <a:buNone/>
            </a:pPr>
            <a:endParaRPr lang="en-US" b="0" u="none" baseline="0" dirty="0"/>
          </a:p>
          <a:p>
            <a:pPr marL="0" indent="0">
              <a:buFont typeface="Arial" panose="020B0604020202020204" pitchFamily="34" charset="0"/>
              <a:buNone/>
            </a:pPr>
            <a:r>
              <a:rPr lang="en-US" b="1" u="none" baseline="0" dirty="0"/>
              <a:t>Transparency and Trust</a:t>
            </a:r>
          </a:p>
          <a:p>
            <a:pPr marL="171450" indent="-171450">
              <a:buFont typeface="Arial" panose="020B0604020202020204" pitchFamily="34" charset="0"/>
              <a:buChar char="•"/>
            </a:pPr>
            <a:r>
              <a:rPr lang="en-US" b="0" u="none" baseline="0" dirty="0"/>
              <a:t>Family can feel like even though they are the decision makers at the conference, CYS is still setting many of the objectives</a:t>
            </a:r>
          </a:p>
          <a:p>
            <a:pPr marL="171450" indent="-171450">
              <a:buFont typeface="Arial" panose="020B0604020202020204" pitchFamily="34" charset="0"/>
              <a:buChar char="•"/>
            </a:pPr>
            <a:r>
              <a:rPr lang="en-US" b="0" u="none" baseline="0" dirty="0"/>
              <a:t>Who’s plan is it really</a:t>
            </a:r>
          </a:p>
          <a:p>
            <a:pPr marL="171450" indent="-171450">
              <a:buFont typeface="Arial" panose="020B0604020202020204" pitchFamily="34" charset="0"/>
              <a:buChar char="•"/>
            </a:pPr>
            <a:r>
              <a:rPr lang="en-US" b="0" u="none" baseline="0" dirty="0"/>
              <a:t>Parents fear of things said getting back to the Judge or Hearing Officer</a:t>
            </a:r>
          </a:p>
          <a:p>
            <a:pPr marL="171450" indent="-171450">
              <a:buFont typeface="Arial" panose="020B0604020202020204" pitchFamily="34" charset="0"/>
              <a:buChar char="•"/>
            </a:pPr>
            <a:r>
              <a:rPr lang="en-US" b="0" u="none" baseline="0" dirty="0"/>
              <a:t>Fear of how the plan will look to the court</a:t>
            </a:r>
          </a:p>
          <a:p>
            <a:pPr marL="171450" indent="-171450">
              <a:buFont typeface="Arial" panose="020B0604020202020204" pitchFamily="34" charset="0"/>
              <a:buChar char="•"/>
            </a:pPr>
            <a:r>
              <a:rPr lang="en-US" b="0" u="none" baseline="0" dirty="0"/>
              <a:t>Fear the plan wont be good enough or cover everything in the “professional” manner they usually see plans </a:t>
            </a:r>
          </a:p>
          <a:p>
            <a:pPr marL="171450" indent="-171450">
              <a:buFont typeface="Arial" panose="020B0604020202020204" pitchFamily="34" charset="0"/>
              <a:buChar char="•"/>
            </a:pPr>
            <a:endParaRPr lang="en-US" b="1" u="none" baseline="0" dirty="0"/>
          </a:p>
          <a:p>
            <a:pPr marL="0" indent="0">
              <a:buFont typeface="Arial" panose="020B0604020202020204" pitchFamily="34" charset="0"/>
              <a:buNone/>
            </a:pPr>
            <a:endParaRPr lang="en-US" b="0" u="none" dirty="0"/>
          </a:p>
        </p:txBody>
      </p:sp>
      <p:sp>
        <p:nvSpPr>
          <p:cNvPr id="4" name="Slide Number Placeholder 3"/>
          <p:cNvSpPr>
            <a:spLocks noGrp="1"/>
          </p:cNvSpPr>
          <p:nvPr>
            <p:ph type="sldNum" sz="quarter" idx="10"/>
          </p:nvPr>
        </p:nvSpPr>
        <p:spPr/>
        <p:txBody>
          <a:bodyPr/>
          <a:lstStyle/>
          <a:p>
            <a:fld id="{C7BDA1E2-FFB2-455F-AFB9-2952D9C9170F}" type="slidenum">
              <a:rPr lang="en-US" smtClean="0"/>
              <a:t>24</a:t>
            </a:fld>
            <a:endParaRPr lang="en-US" dirty="0"/>
          </a:p>
        </p:txBody>
      </p:sp>
    </p:spTree>
    <p:extLst>
      <p:ext uri="{BB962C8B-B14F-4D97-AF65-F5344CB8AC3E}">
        <p14:creationId xmlns:p14="http://schemas.microsoft.com/office/powerpoint/2010/main" val="10698944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b="1" dirty="0"/>
              <a:t>Pre-Conference</a:t>
            </a:r>
            <a:r>
              <a:rPr lang="en-US" b="1" baseline="0" dirty="0"/>
              <a:t> Meeting</a:t>
            </a:r>
          </a:p>
          <a:p>
            <a:pPr marL="171450" indent="-171450">
              <a:buFont typeface="Arial" panose="020B0604020202020204" pitchFamily="34" charset="0"/>
              <a:buChar char="•"/>
            </a:pPr>
            <a:r>
              <a:rPr lang="en-US" b="0" baseline="0" dirty="0"/>
              <a:t>Usually takes place at CYS with other professionals</a:t>
            </a:r>
          </a:p>
          <a:p>
            <a:pPr marL="171450" indent="-171450">
              <a:buFont typeface="Arial" panose="020B0604020202020204" pitchFamily="34" charset="0"/>
              <a:buChar char="•"/>
            </a:pPr>
            <a:r>
              <a:rPr lang="en-US" b="0" baseline="0" dirty="0"/>
              <a:t>Discuss critical points</a:t>
            </a:r>
          </a:p>
          <a:p>
            <a:pPr marL="171450" indent="-171450">
              <a:buFont typeface="Arial" panose="020B0604020202020204" pitchFamily="34" charset="0"/>
              <a:buChar char="•"/>
            </a:pPr>
            <a:r>
              <a:rPr lang="en-US" b="0" baseline="0" dirty="0"/>
              <a:t>Scheduled a week or days before FGDM conference</a:t>
            </a:r>
          </a:p>
          <a:p>
            <a:pPr marL="0" indent="0">
              <a:buFont typeface="Arial" panose="020B0604020202020204" pitchFamily="34" charset="0"/>
              <a:buNone/>
            </a:pPr>
            <a:endParaRPr lang="en-US" b="0" baseline="0" dirty="0"/>
          </a:p>
          <a:p>
            <a:pPr marL="0" indent="0">
              <a:buFont typeface="Arial" panose="020B0604020202020204" pitchFamily="34" charset="0"/>
              <a:buNone/>
            </a:pPr>
            <a:r>
              <a:rPr lang="en-US" b="1" baseline="0" dirty="0"/>
              <a:t>If invited:</a:t>
            </a:r>
          </a:p>
          <a:p>
            <a:pPr marL="171450" indent="-171450">
              <a:buFont typeface="Arial" panose="020B0604020202020204" pitchFamily="34" charset="0"/>
              <a:buChar char="•"/>
            </a:pPr>
            <a:r>
              <a:rPr lang="en-US" b="0" baseline="0" dirty="0"/>
              <a:t>Discuss your level of involvement</a:t>
            </a:r>
          </a:p>
          <a:p>
            <a:pPr marL="171450" indent="-171450">
              <a:buFont typeface="Arial" panose="020B0604020202020204" pitchFamily="34" charset="0"/>
              <a:buChar char="•"/>
            </a:pPr>
            <a:r>
              <a:rPr lang="en-US" b="0" baseline="0" dirty="0"/>
              <a:t>Discuss your role at conference being different that your role in the courtroom</a:t>
            </a:r>
          </a:p>
          <a:p>
            <a:pPr marL="171450" indent="-171450">
              <a:buFont typeface="Arial" panose="020B0604020202020204" pitchFamily="34" charset="0"/>
              <a:buChar char="•"/>
            </a:pPr>
            <a:r>
              <a:rPr lang="en-US" b="0" baseline="0" dirty="0"/>
              <a:t>Inform them of benefits of plan and what they can expect after the conference and during the hearing</a:t>
            </a:r>
          </a:p>
          <a:p>
            <a:pPr marL="0" indent="0">
              <a:buFont typeface="Arial" panose="020B0604020202020204" pitchFamily="34" charset="0"/>
              <a:buNone/>
            </a:pPr>
            <a:endParaRPr lang="en-US" b="0" baseline="0" dirty="0"/>
          </a:p>
        </p:txBody>
      </p:sp>
      <p:sp>
        <p:nvSpPr>
          <p:cNvPr id="4" name="Slide Number Placeholder 3"/>
          <p:cNvSpPr>
            <a:spLocks noGrp="1"/>
          </p:cNvSpPr>
          <p:nvPr>
            <p:ph type="sldNum" sz="quarter" idx="10"/>
          </p:nvPr>
        </p:nvSpPr>
        <p:spPr/>
        <p:txBody>
          <a:bodyPr/>
          <a:lstStyle/>
          <a:p>
            <a:fld id="{C7BDA1E2-FFB2-455F-AFB9-2952D9C9170F}" type="slidenum">
              <a:rPr lang="en-US" smtClean="0"/>
              <a:t>25</a:t>
            </a:fld>
            <a:endParaRPr lang="en-US" dirty="0"/>
          </a:p>
        </p:txBody>
      </p:sp>
    </p:spTree>
    <p:extLst>
      <p:ext uri="{BB962C8B-B14F-4D97-AF65-F5344CB8AC3E}">
        <p14:creationId xmlns:p14="http://schemas.microsoft.com/office/powerpoint/2010/main" val="32286657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b="1" dirty="0"/>
          </a:p>
        </p:txBody>
      </p:sp>
      <p:sp>
        <p:nvSpPr>
          <p:cNvPr id="4" name="Slide Number Placeholder 3"/>
          <p:cNvSpPr>
            <a:spLocks noGrp="1"/>
          </p:cNvSpPr>
          <p:nvPr>
            <p:ph type="sldNum" sz="quarter" idx="10"/>
          </p:nvPr>
        </p:nvSpPr>
        <p:spPr/>
        <p:txBody>
          <a:bodyPr/>
          <a:lstStyle/>
          <a:p>
            <a:fld id="{C7BDA1E2-FFB2-455F-AFB9-2952D9C9170F}" type="slidenum">
              <a:rPr lang="en-US" smtClean="0"/>
              <a:t>26</a:t>
            </a:fld>
            <a:endParaRPr lang="en-US" dirty="0"/>
          </a:p>
        </p:txBody>
      </p:sp>
    </p:spTree>
    <p:extLst>
      <p:ext uri="{BB962C8B-B14F-4D97-AF65-F5344CB8AC3E}">
        <p14:creationId xmlns:p14="http://schemas.microsoft.com/office/powerpoint/2010/main" val="26205989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b="1" dirty="0"/>
              <a:t>Help</a:t>
            </a:r>
            <a:r>
              <a:rPr lang="en-US" b="1" baseline="0" dirty="0"/>
              <a:t> your client remain calm</a:t>
            </a:r>
          </a:p>
          <a:p>
            <a:pPr marL="171450" indent="-171450">
              <a:buFont typeface="Arial" panose="020B0604020202020204" pitchFamily="34" charset="0"/>
              <a:buChar char="•"/>
            </a:pPr>
            <a:r>
              <a:rPr lang="en-US" b="0" baseline="0" dirty="0"/>
              <a:t>Remind them to stay focused on the child and their love for their child is stronger than their frustrations</a:t>
            </a:r>
          </a:p>
          <a:p>
            <a:pPr marL="171450" indent="-171450">
              <a:buFont typeface="Arial" panose="020B0604020202020204" pitchFamily="34" charset="0"/>
              <a:buChar char="•"/>
            </a:pPr>
            <a:r>
              <a:rPr lang="en-US" b="0" baseline="0" dirty="0"/>
              <a:t>Help them stay calm when they get scared and nervous</a:t>
            </a:r>
          </a:p>
          <a:p>
            <a:pPr marL="171450" indent="-171450">
              <a:buFont typeface="Arial" panose="020B0604020202020204" pitchFamily="34" charset="0"/>
              <a:buChar char="•"/>
            </a:pPr>
            <a:r>
              <a:rPr lang="en-US" b="0" baseline="0" dirty="0"/>
              <a:t>Speak in “down to earth” manner, not legal jargon you would use in court.  This is an informal family meeting.  Try to not professionalize it.  Remember your “place” in the meeting.  You don’t want to “shhh” grandma when grandma is the family matriarch and everyone knows it!:-0)</a:t>
            </a:r>
          </a:p>
          <a:p>
            <a:pPr marL="0" indent="0">
              <a:buFont typeface="Arial" panose="020B0604020202020204" pitchFamily="34" charset="0"/>
              <a:buNone/>
            </a:pPr>
            <a:endParaRPr lang="en-US" b="0" baseline="0" dirty="0"/>
          </a:p>
          <a:p>
            <a:pPr marL="0" indent="0">
              <a:buFont typeface="Arial" panose="020B0604020202020204" pitchFamily="34" charset="0"/>
              <a:buNone/>
            </a:pPr>
            <a:r>
              <a:rPr lang="en-US" b="1" baseline="0" dirty="0"/>
              <a:t>Bridge the gap</a:t>
            </a:r>
          </a:p>
          <a:p>
            <a:pPr marL="171450" indent="-171450">
              <a:buFont typeface="Arial" panose="020B0604020202020204" pitchFamily="34" charset="0"/>
              <a:buChar char="•"/>
            </a:pPr>
            <a:r>
              <a:rPr lang="en-US" b="0" baseline="0" dirty="0"/>
              <a:t>Speak openly</a:t>
            </a:r>
          </a:p>
          <a:p>
            <a:pPr marL="171450" indent="-171450">
              <a:buFont typeface="Arial" panose="020B0604020202020204" pitchFamily="34" charset="0"/>
              <a:buChar char="•"/>
            </a:pPr>
            <a:r>
              <a:rPr lang="en-US" b="0" baseline="0" dirty="0"/>
              <a:t>Stay in touch with cys…if you don’t understand what happened or what is being said, there is a good chance your client doesn’t either</a:t>
            </a:r>
          </a:p>
          <a:p>
            <a:pPr marL="171450" indent="-171450">
              <a:buFont typeface="Arial" panose="020B0604020202020204" pitchFamily="34" charset="0"/>
              <a:buChar char="•"/>
            </a:pPr>
            <a:r>
              <a:rPr lang="en-US" b="0" baseline="0" dirty="0"/>
              <a:t>Understand both sides concerns….remember what we discussed earlier, you are an advocate, counselor AND collaborator</a:t>
            </a:r>
          </a:p>
          <a:p>
            <a:pPr marL="171450" indent="-171450">
              <a:buFont typeface="Arial" panose="020B0604020202020204" pitchFamily="34" charset="0"/>
              <a:buChar char="•"/>
            </a:pPr>
            <a:r>
              <a:rPr lang="en-US" b="0" baseline="0" dirty="0"/>
              <a:t>A 3</a:t>
            </a:r>
            <a:r>
              <a:rPr lang="en-US" b="0" baseline="30000" dirty="0"/>
              <a:t>rd</a:t>
            </a:r>
            <a:r>
              <a:rPr lang="en-US" b="0" baseline="0" dirty="0"/>
              <a:t> party facilitator can help maintain focus of the conference at times when you may not be able to necessarily “defend” your client against accusations in the meeting.</a:t>
            </a:r>
          </a:p>
          <a:p>
            <a:pPr marL="171450" indent="-171450">
              <a:buFont typeface="Arial" panose="020B0604020202020204" pitchFamily="34" charset="0"/>
              <a:buChar char="•"/>
            </a:pPr>
            <a:endParaRPr lang="en-US" b="0" dirty="0"/>
          </a:p>
        </p:txBody>
      </p:sp>
      <p:sp>
        <p:nvSpPr>
          <p:cNvPr id="4" name="Slide Number Placeholder 3"/>
          <p:cNvSpPr>
            <a:spLocks noGrp="1"/>
          </p:cNvSpPr>
          <p:nvPr>
            <p:ph type="sldNum" sz="quarter" idx="10"/>
          </p:nvPr>
        </p:nvSpPr>
        <p:spPr/>
        <p:txBody>
          <a:bodyPr/>
          <a:lstStyle/>
          <a:p>
            <a:fld id="{C7BDA1E2-FFB2-455F-AFB9-2952D9C9170F}" type="slidenum">
              <a:rPr lang="en-US" smtClean="0"/>
              <a:t>27</a:t>
            </a:fld>
            <a:endParaRPr lang="en-US" dirty="0"/>
          </a:p>
        </p:txBody>
      </p:sp>
    </p:spTree>
    <p:extLst>
      <p:ext uri="{BB962C8B-B14F-4D97-AF65-F5344CB8AC3E}">
        <p14:creationId xmlns:p14="http://schemas.microsoft.com/office/powerpoint/2010/main" val="9748418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b="1" dirty="0"/>
              <a:t>Plans-be sure to ask for the plan</a:t>
            </a:r>
            <a:r>
              <a:rPr lang="en-US" b="1" baseline="0" dirty="0"/>
              <a:t> in advance so you can review it and advocate for your clients wishes</a:t>
            </a:r>
          </a:p>
          <a:p>
            <a:pPr marL="171450" indent="-171450">
              <a:buFont typeface="Arial" panose="020B0604020202020204" pitchFamily="34" charset="0"/>
              <a:buChar char="•"/>
            </a:pPr>
            <a:r>
              <a:rPr lang="en-US" b="0" baseline="0" dirty="0"/>
              <a:t>Review the plans in court: who was in attendance, identified strengths, support of the family, let client testify to the positives</a:t>
            </a:r>
          </a:p>
          <a:p>
            <a:pPr marL="0" indent="0">
              <a:buFont typeface="Arial" panose="020B0604020202020204" pitchFamily="34" charset="0"/>
              <a:buNone/>
            </a:pPr>
            <a:endParaRPr lang="en-US" b="0" baseline="0" dirty="0"/>
          </a:p>
          <a:p>
            <a:pPr marL="0" indent="0">
              <a:buFont typeface="Arial" panose="020B0604020202020204" pitchFamily="34" charset="0"/>
              <a:buNone/>
            </a:pPr>
            <a:r>
              <a:rPr lang="en-US" b="1" baseline="0" dirty="0"/>
              <a:t>Why focus on strengths</a:t>
            </a:r>
          </a:p>
          <a:p>
            <a:pPr marL="171450" indent="-171450">
              <a:buFont typeface="Arial" panose="020B0604020202020204" pitchFamily="34" charset="0"/>
              <a:buChar char="•"/>
            </a:pPr>
            <a:r>
              <a:rPr lang="en-US" b="0" baseline="0" dirty="0"/>
              <a:t>Most of what is discussed in review hearings are negative things that the client has failed or done wrong.  The positives will change the course of the hearing</a:t>
            </a:r>
          </a:p>
          <a:p>
            <a:pPr marL="171450" indent="-171450">
              <a:buFont typeface="Arial" panose="020B0604020202020204" pitchFamily="34" charset="0"/>
              <a:buChar char="•"/>
            </a:pPr>
            <a:r>
              <a:rPr lang="en-US" b="0" baseline="0" dirty="0"/>
              <a:t>The strengths give the court a more well rounded picture of the parent</a:t>
            </a:r>
          </a:p>
          <a:p>
            <a:pPr marL="171450" indent="-171450">
              <a:buFont typeface="Arial" panose="020B0604020202020204" pitchFamily="34" charset="0"/>
              <a:buChar char="•"/>
            </a:pPr>
            <a:r>
              <a:rPr lang="en-US" b="0" baseline="0" dirty="0"/>
              <a:t>It reinforces hope to the parent that there are things  going well and they are progressing</a:t>
            </a:r>
          </a:p>
          <a:p>
            <a:pPr marL="171450" indent="-171450">
              <a:buFont typeface="Arial" panose="020B0604020202020204" pitchFamily="34" charset="0"/>
              <a:buChar char="•"/>
            </a:pPr>
            <a:endParaRPr lang="en-US" b="0" baseline="0" dirty="0"/>
          </a:p>
          <a:p>
            <a:pPr marL="171450" indent="-171450">
              <a:buFont typeface="Arial" panose="020B0604020202020204" pitchFamily="34" charset="0"/>
              <a:buChar char="•"/>
            </a:pPr>
            <a:endParaRPr lang="en-US" b="0" baseline="0" dirty="0"/>
          </a:p>
          <a:p>
            <a:pPr marL="0" indent="0">
              <a:buFont typeface="Arial" panose="020B0604020202020204" pitchFamily="34" charset="0"/>
              <a:buNone/>
            </a:pPr>
            <a:endParaRPr lang="en-US" b="1" dirty="0"/>
          </a:p>
          <a:p>
            <a:pPr marL="0" indent="0">
              <a:buFont typeface="Arial" panose="020B0604020202020204" pitchFamily="34" charset="0"/>
              <a:buNone/>
            </a:pPr>
            <a:endParaRPr lang="en-US" b="0" dirty="0"/>
          </a:p>
        </p:txBody>
      </p:sp>
      <p:sp>
        <p:nvSpPr>
          <p:cNvPr id="4" name="Slide Number Placeholder 3"/>
          <p:cNvSpPr>
            <a:spLocks noGrp="1"/>
          </p:cNvSpPr>
          <p:nvPr>
            <p:ph type="sldNum" sz="quarter" idx="10"/>
          </p:nvPr>
        </p:nvSpPr>
        <p:spPr/>
        <p:txBody>
          <a:bodyPr/>
          <a:lstStyle/>
          <a:p>
            <a:fld id="{C7BDA1E2-FFB2-455F-AFB9-2952D9C9170F}" type="slidenum">
              <a:rPr lang="en-US" smtClean="0"/>
              <a:t>28</a:t>
            </a:fld>
            <a:endParaRPr lang="en-US" dirty="0"/>
          </a:p>
        </p:txBody>
      </p:sp>
    </p:spTree>
    <p:extLst>
      <p:ext uri="{BB962C8B-B14F-4D97-AF65-F5344CB8AC3E}">
        <p14:creationId xmlns:p14="http://schemas.microsoft.com/office/powerpoint/2010/main" val="21448319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BDA1E2-FFB2-455F-AFB9-2952D9C9170F}" type="slidenum">
              <a:rPr lang="en-US" smtClean="0"/>
              <a:t>29</a:t>
            </a:fld>
            <a:endParaRPr lang="en-US" dirty="0"/>
          </a:p>
        </p:txBody>
      </p:sp>
    </p:spTree>
    <p:extLst>
      <p:ext uri="{BB962C8B-B14F-4D97-AF65-F5344CB8AC3E}">
        <p14:creationId xmlns:p14="http://schemas.microsoft.com/office/powerpoint/2010/main" val="10426777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b="0" dirty="0"/>
          </a:p>
        </p:txBody>
      </p:sp>
      <p:sp>
        <p:nvSpPr>
          <p:cNvPr id="4" name="Slide Number Placeholder 3"/>
          <p:cNvSpPr>
            <a:spLocks noGrp="1"/>
          </p:cNvSpPr>
          <p:nvPr>
            <p:ph type="sldNum" sz="quarter" idx="10"/>
          </p:nvPr>
        </p:nvSpPr>
        <p:spPr/>
        <p:txBody>
          <a:bodyPr/>
          <a:lstStyle/>
          <a:p>
            <a:fld id="{C7BDA1E2-FFB2-455F-AFB9-2952D9C9170F}" type="slidenum">
              <a:rPr lang="en-US" smtClean="0"/>
              <a:t>30</a:t>
            </a:fld>
            <a:endParaRPr lang="en-US" dirty="0"/>
          </a:p>
        </p:txBody>
      </p:sp>
    </p:spTree>
    <p:extLst>
      <p:ext uri="{BB962C8B-B14F-4D97-AF65-F5344CB8AC3E}">
        <p14:creationId xmlns:p14="http://schemas.microsoft.com/office/powerpoint/2010/main" val="40046472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Neighbors, Employees,</a:t>
            </a:r>
            <a:r>
              <a:rPr lang="en-US" baseline="0" dirty="0"/>
              <a:t> Students, Church Members, Volunteers, Survivors</a:t>
            </a:r>
            <a:endParaRPr lang="en-US" dirty="0"/>
          </a:p>
        </p:txBody>
      </p:sp>
      <p:sp>
        <p:nvSpPr>
          <p:cNvPr id="4" name="Slide Number Placeholder 3"/>
          <p:cNvSpPr>
            <a:spLocks noGrp="1"/>
          </p:cNvSpPr>
          <p:nvPr>
            <p:ph type="sldNum" sz="quarter" idx="10"/>
          </p:nvPr>
        </p:nvSpPr>
        <p:spPr/>
        <p:txBody>
          <a:bodyPr/>
          <a:lstStyle/>
          <a:p>
            <a:fld id="{C7BDA1E2-FFB2-455F-AFB9-2952D9C9170F}" type="slidenum">
              <a:rPr lang="en-US" smtClean="0"/>
              <a:t>4</a:t>
            </a:fld>
            <a:endParaRPr lang="en-US" dirty="0"/>
          </a:p>
        </p:txBody>
      </p:sp>
    </p:spTree>
    <p:extLst>
      <p:ext uri="{BB962C8B-B14F-4D97-AF65-F5344CB8AC3E}">
        <p14:creationId xmlns:p14="http://schemas.microsoft.com/office/powerpoint/2010/main" val="40670450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BDA1E2-FFB2-455F-AFB9-2952D9C9170F}" type="slidenum">
              <a:rPr lang="en-US" smtClean="0"/>
              <a:t>6</a:t>
            </a:fld>
            <a:endParaRPr lang="en-US" dirty="0"/>
          </a:p>
        </p:txBody>
      </p:sp>
    </p:spTree>
    <p:extLst>
      <p:ext uri="{BB962C8B-B14F-4D97-AF65-F5344CB8AC3E}">
        <p14:creationId xmlns:p14="http://schemas.microsoft.com/office/powerpoint/2010/main" val="9244633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Advise on:</a:t>
            </a:r>
          </a:p>
          <a:p>
            <a:pPr marL="171450" indent="-171450">
              <a:buFont typeface="Wingdings" panose="05000000000000000000" pitchFamily="2" charset="2"/>
              <a:buChar char="q"/>
            </a:pPr>
            <a:r>
              <a:rPr lang="en-US" dirty="0"/>
              <a:t>The law</a:t>
            </a:r>
          </a:p>
          <a:p>
            <a:pPr marL="171450" indent="-171450">
              <a:buFont typeface="Wingdings" panose="05000000000000000000" pitchFamily="2" charset="2"/>
              <a:buChar char="q"/>
            </a:pPr>
            <a:r>
              <a:rPr lang="en-US" dirty="0"/>
              <a:t>Choices</a:t>
            </a:r>
          </a:p>
          <a:p>
            <a:pPr marL="171450" indent="-171450">
              <a:buFont typeface="Wingdings" panose="05000000000000000000" pitchFamily="2" charset="2"/>
              <a:buChar char="q"/>
            </a:pPr>
            <a:r>
              <a:rPr lang="en-US" dirty="0"/>
              <a:t>Consequences</a:t>
            </a:r>
          </a:p>
          <a:p>
            <a:pPr marL="171450" indent="-171450">
              <a:buFont typeface="Wingdings" panose="05000000000000000000" pitchFamily="2" charset="2"/>
              <a:buChar char="q"/>
            </a:pPr>
            <a:r>
              <a:rPr lang="en-US" dirty="0"/>
              <a:t>Available help/resources</a:t>
            </a:r>
          </a:p>
        </p:txBody>
      </p:sp>
      <p:sp>
        <p:nvSpPr>
          <p:cNvPr id="4" name="Slide Number Placeholder 3"/>
          <p:cNvSpPr>
            <a:spLocks noGrp="1"/>
          </p:cNvSpPr>
          <p:nvPr>
            <p:ph type="sldNum" sz="quarter" idx="10"/>
          </p:nvPr>
        </p:nvSpPr>
        <p:spPr/>
        <p:txBody>
          <a:bodyPr/>
          <a:lstStyle/>
          <a:p>
            <a:fld id="{C7BDA1E2-FFB2-455F-AFB9-2952D9C9170F}" type="slidenum">
              <a:rPr lang="en-US" smtClean="0"/>
              <a:t>13</a:t>
            </a:fld>
            <a:endParaRPr lang="en-US" dirty="0"/>
          </a:p>
        </p:txBody>
      </p:sp>
    </p:spTree>
    <p:extLst>
      <p:ext uri="{BB962C8B-B14F-4D97-AF65-F5344CB8AC3E}">
        <p14:creationId xmlns:p14="http://schemas.microsoft.com/office/powerpoint/2010/main" val="20205854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Draft Pleadings</a:t>
            </a:r>
          </a:p>
          <a:p>
            <a:r>
              <a:rPr lang="en-US" dirty="0"/>
              <a:t>Present Witnesses</a:t>
            </a:r>
          </a:p>
          <a:p>
            <a:r>
              <a:rPr lang="en-US" dirty="0"/>
              <a:t>Cross-examine witnesses</a:t>
            </a:r>
          </a:p>
          <a:p>
            <a:r>
              <a:rPr lang="en-US" dirty="0"/>
              <a:t>Object to improper legal process</a:t>
            </a:r>
          </a:p>
          <a:p>
            <a:r>
              <a:rPr lang="en-US" dirty="0"/>
              <a:t>Appeal </a:t>
            </a:r>
          </a:p>
        </p:txBody>
      </p:sp>
      <p:sp>
        <p:nvSpPr>
          <p:cNvPr id="4" name="Slide Number Placeholder 3"/>
          <p:cNvSpPr>
            <a:spLocks noGrp="1"/>
          </p:cNvSpPr>
          <p:nvPr>
            <p:ph type="sldNum" sz="quarter" idx="10"/>
          </p:nvPr>
        </p:nvSpPr>
        <p:spPr/>
        <p:txBody>
          <a:bodyPr/>
          <a:lstStyle/>
          <a:p>
            <a:fld id="{C7BDA1E2-FFB2-455F-AFB9-2952D9C9170F}" type="slidenum">
              <a:rPr lang="en-US" smtClean="0"/>
              <a:t>14</a:t>
            </a:fld>
            <a:endParaRPr lang="en-US" dirty="0"/>
          </a:p>
        </p:txBody>
      </p:sp>
    </p:spTree>
    <p:extLst>
      <p:ext uri="{BB962C8B-B14F-4D97-AF65-F5344CB8AC3E}">
        <p14:creationId xmlns:p14="http://schemas.microsoft.com/office/powerpoint/2010/main" val="11301472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Mediate</a:t>
            </a:r>
            <a:r>
              <a:rPr lang="en-US" baseline="0" dirty="0"/>
              <a:t> Problems</a:t>
            </a:r>
          </a:p>
          <a:p>
            <a:endParaRPr lang="en-US" dirty="0"/>
          </a:p>
        </p:txBody>
      </p:sp>
      <p:sp>
        <p:nvSpPr>
          <p:cNvPr id="4" name="Slide Number Placeholder 3"/>
          <p:cNvSpPr>
            <a:spLocks noGrp="1"/>
          </p:cNvSpPr>
          <p:nvPr>
            <p:ph type="sldNum" sz="quarter" idx="10"/>
          </p:nvPr>
        </p:nvSpPr>
        <p:spPr/>
        <p:txBody>
          <a:bodyPr/>
          <a:lstStyle/>
          <a:p>
            <a:fld id="{C7BDA1E2-FFB2-455F-AFB9-2952D9C9170F}" type="slidenum">
              <a:rPr lang="en-US" smtClean="0"/>
              <a:t>15</a:t>
            </a:fld>
            <a:endParaRPr lang="en-US" dirty="0"/>
          </a:p>
        </p:txBody>
      </p:sp>
    </p:spTree>
    <p:extLst>
      <p:ext uri="{BB962C8B-B14F-4D97-AF65-F5344CB8AC3E}">
        <p14:creationId xmlns:p14="http://schemas.microsoft.com/office/powerpoint/2010/main" val="15935641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Services that enhance:</a:t>
            </a:r>
          </a:p>
          <a:p>
            <a:pPr marL="171450" indent="-171450">
              <a:buFont typeface="Arial" panose="020B0604020202020204" pitchFamily="34" charset="0"/>
              <a:buChar char="•"/>
            </a:pPr>
            <a:r>
              <a:rPr lang="en-US" dirty="0"/>
              <a:t>Parenting proficiencies </a:t>
            </a:r>
          </a:p>
          <a:p>
            <a:pPr marL="171450" indent="-171450">
              <a:buFont typeface="Arial" panose="020B0604020202020204" pitchFamily="34" charset="0"/>
              <a:buChar char="•"/>
            </a:pPr>
            <a:r>
              <a:rPr lang="en-US" dirty="0"/>
              <a:t>Coping skills</a:t>
            </a:r>
          </a:p>
          <a:p>
            <a:pPr marL="171450" indent="-171450">
              <a:buFont typeface="Arial" panose="020B0604020202020204" pitchFamily="34" charset="0"/>
              <a:buChar char="•"/>
            </a:pPr>
            <a:r>
              <a:rPr lang="en-US" dirty="0"/>
              <a:t>Decision making skills</a:t>
            </a:r>
          </a:p>
          <a:p>
            <a:pPr marL="171450" indent="-171450">
              <a:buFont typeface="Arial" panose="020B0604020202020204" pitchFamily="34" charset="0"/>
              <a:buChar char="•"/>
            </a:pPr>
            <a:r>
              <a:rPr lang="en-US" dirty="0"/>
              <a:t>Communication skills</a:t>
            </a:r>
          </a:p>
        </p:txBody>
      </p:sp>
      <p:sp>
        <p:nvSpPr>
          <p:cNvPr id="4" name="Slide Number Placeholder 3"/>
          <p:cNvSpPr>
            <a:spLocks noGrp="1"/>
          </p:cNvSpPr>
          <p:nvPr>
            <p:ph type="sldNum" sz="quarter" idx="10"/>
          </p:nvPr>
        </p:nvSpPr>
        <p:spPr/>
        <p:txBody>
          <a:bodyPr/>
          <a:lstStyle/>
          <a:p>
            <a:fld id="{C7BDA1E2-FFB2-455F-AFB9-2952D9C9170F}" type="slidenum">
              <a:rPr lang="en-US" smtClean="0"/>
              <a:t>19</a:t>
            </a:fld>
            <a:endParaRPr lang="en-US" dirty="0"/>
          </a:p>
        </p:txBody>
      </p:sp>
    </p:spTree>
    <p:extLst>
      <p:ext uri="{BB962C8B-B14F-4D97-AF65-F5344CB8AC3E}">
        <p14:creationId xmlns:p14="http://schemas.microsoft.com/office/powerpoint/2010/main" val="940489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rgbClr val="FFFF00"/>
                </a:solidFill>
              </a:rPr>
              <a:t>TRANSITION SLIDE TO MOVE</a:t>
            </a:r>
            <a:r>
              <a:rPr lang="en-US" b="1" baseline="0" dirty="0">
                <a:solidFill>
                  <a:srgbClr val="FFFF00"/>
                </a:solidFill>
              </a:rPr>
              <a:t> FROM THE PARENT AND PARENT ATTORNEY TO APPLYING THIS KNOWLEDGE TO FGDM AND WHAT THAT LOOKS LIKE.</a:t>
            </a:r>
          </a:p>
          <a:p>
            <a:endParaRPr lang="en-US" baseline="0" dirty="0"/>
          </a:p>
          <a:p>
            <a:r>
              <a:rPr lang="en-US" dirty="0"/>
              <a:t>Now</a:t>
            </a:r>
            <a:r>
              <a:rPr lang="en-US" baseline="0" dirty="0"/>
              <a:t> that we have learned more about the parent and parent attorney role in FGDM, lets start to connect the dots for how all of this looks as you begin to discuss FGDM, your client participates in FGDM and the Judge or Hearing Officer learns about the FGDM plan.</a:t>
            </a:r>
            <a:endParaRPr lang="en-US" dirty="0"/>
          </a:p>
        </p:txBody>
      </p:sp>
      <p:sp>
        <p:nvSpPr>
          <p:cNvPr id="4" name="Slide Number Placeholder 3"/>
          <p:cNvSpPr>
            <a:spLocks noGrp="1"/>
          </p:cNvSpPr>
          <p:nvPr>
            <p:ph type="sldNum" sz="quarter" idx="10"/>
          </p:nvPr>
        </p:nvSpPr>
        <p:spPr/>
        <p:txBody>
          <a:bodyPr/>
          <a:lstStyle/>
          <a:p>
            <a:fld id="{C7BDA1E2-FFB2-455F-AFB9-2952D9C9170F}" type="slidenum">
              <a:rPr lang="en-US" smtClean="0"/>
              <a:t>22</a:t>
            </a:fld>
            <a:endParaRPr lang="en-US" dirty="0"/>
          </a:p>
        </p:txBody>
      </p:sp>
    </p:spTree>
    <p:extLst>
      <p:ext uri="{BB962C8B-B14F-4D97-AF65-F5344CB8AC3E}">
        <p14:creationId xmlns:p14="http://schemas.microsoft.com/office/powerpoint/2010/main" val="37683798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b="1" dirty="0"/>
              <a:t>ENGAGE:</a:t>
            </a:r>
            <a:r>
              <a:rPr lang="en-US" dirty="0"/>
              <a:t>  Have an open dialogue between the family and CYS so parents have an opportunity to express to CYS what they need help with and what to focus on.</a:t>
            </a:r>
          </a:p>
          <a:p>
            <a:pPr marL="0" indent="0">
              <a:buFont typeface="Arial" panose="020B0604020202020204" pitchFamily="34" charset="0"/>
              <a:buNone/>
            </a:pPr>
            <a:endParaRPr lang="en-US" dirty="0"/>
          </a:p>
          <a:p>
            <a:pPr marL="171450" indent="-171450">
              <a:buFont typeface="Arial" panose="020B0604020202020204" pitchFamily="34" charset="0"/>
              <a:buChar char="•"/>
            </a:pPr>
            <a:r>
              <a:rPr lang="en-US" b="1" dirty="0"/>
              <a:t>EXPLAIN</a:t>
            </a:r>
            <a:r>
              <a:rPr lang="en-US" dirty="0"/>
              <a:t>:</a:t>
            </a:r>
            <a:r>
              <a:rPr lang="en-US" baseline="0" dirty="0"/>
              <a:t>  explain what FGDM is and how the parents/family is involved, where it takes place.  Explain to the client that this is not only for their benefit, but the child as well.  If the parent is separated from the other parent and are no longer together, explain that each parent can have their own FGDM without the other parent attending, if needed for protection of PFA, etc, but that the environment will be emotionally safe and controlled to prevent verbal attacks of one another.  Explain to the parent that they are the ones in control of the invitation list, which can include the parent attorney if they feel they want their attorney there as a support.  DO NOT PUSH, IF THEY PREFER IT ONLY BE FAMILY AND YOU NOT BE INVITED. </a:t>
            </a:r>
          </a:p>
          <a:p>
            <a:pPr marL="0" indent="0">
              <a:buFont typeface="Arial" panose="020B0604020202020204" pitchFamily="34" charset="0"/>
              <a:buNone/>
            </a:pPr>
            <a:endParaRPr lang="en-US" baseline="0" dirty="0"/>
          </a:p>
          <a:p>
            <a:pPr marL="171450" indent="-171450">
              <a:buFont typeface="Arial" panose="020B0604020202020204" pitchFamily="34" charset="0"/>
              <a:buChar char="•"/>
            </a:pPr>
            <a:r>
              <a:rPr lang="en-US" b="1" baseline="0" dirty="0"/>
              <a:t>ENCOURAGE:  </a:t>
            </a:r>
            <a:r>
              <a:rPr lang="en-US" b="0" baseline="0" dirty="0"/>
              <a:t>Encourage parents by showing them how this is an opportunity for them to take charge of their own plan, rather than the agency controlling the plan.  Encourage them to pull their supports together and allow the support.  Assure them that the FGDM coordinator will talk with them ahead of time and help prepare them for the conference and maintaining a safe environment without verbal attacks.  Sometimes parents hesitate to include family/kin whom they may have burned bridges with, but still love and who still loves them.  It’s a fear of asking for help yet again, or fear of being Judged.</a:t>
            </a:r>
            <a:endParaRPr lang="en-US" b="1" dirty="0"/>
          </a:p>
        </p:txBody>
      </p:sp>
      <p:sp>
        <p:nvSpPr>
          <p:cNvPr id="4" name="Slide Number Placeholder 3"/>
          <p:cNvSpPr>
            <a:spLocks noGrp="1"/>
          </p:cNvSpPr>
          <p:nvPr>
            <p:ph type="sldNum" sz="quarter" idx="10"/>
          </p:nvPr>
        </p:nvSpPr>
        <p:spPr/>
        <p:txBody>
          <a:bodyPr/>
          <a:lstStyle/>
          <a:p>
            <a:fld id="{C7BDA1E2-FFB2-455F-AFB9-2952D9C9170F}" type="slidenum">
              <a:rPr lang="en-US" smtClean="0"/>
              <a:t>23</a:t>
            </a:fld>
            <a:endParaRPr lang="en-US" dirty="0"/>
          </a:p>
        </p:txBody>
      </p:sp>
    </p:spTree>
    <p:extLst>
      <p:ext uri="{BB962C8B-B14F-4D97-AF65-F5344CB8AC3E}">
        <p14:creationId xmlns:p14="http://schemas.microsoft.com/office/powerpoint/2010/main" val="2141028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22960" y="2840570"/>
            <a:ext cx="9326880" cy="1960034"/>
          </a:xfrm>
        </p:spPr>
        <p:txBody>
          <a:bodyPr/>
          <a:lstStyle/>
          <a:p>
            <a:r>
              <a:rPr lang="en-US"/>
              <a:t>Click to edit Master title style</a:t>
            </a:r>
          </a:p>
        </p:txBody>
      </p:sp>
      <p:sp>
        <p:nvSpPr>
          <p:cNvPr id="3" name="Subtitle 2"/>
          <p:cNvSpPr>
            <a:spLocks noGrp="1"/>
          </p:cNvSpPr>
          <p:nvPr>
            <p:ph type="subTitle" idx="1"/>
          </p:nvPr>
        </p:nvSpPr>
        <p:spPr>
          <a:xfrm>
            <a:off x="1645920" y="5181600"/>
            <a:ext cx="7680960" cy="2336800"/>
          </a:xfrm>
        </p:spPr>
        <p:txBody>
          <a:bodyPr/>
          <a:lstStyle>
            <a:lvl1pPr marL="0" indent="0" algn="ctr">
              <a:buNone/>
              <a:defRPr>
                <a:solidFill>
                  <a:schemeClr val="tx1">
                    <a:tint val="75000"/>
                  </a:schemeClr>
                </a:solidFill>
              </a:defRPr>
            </a:lvl1pPr>
            <a:lvl2pPr marL="600852" indent="0" algn="ctr">
              <a:buNone/>
              <a:defRPr>
                <a:solidFill>
                  <a:schemeClr val="tx1">
                    <a:tint val="75000"/>
                  </a:schemeClr>
                </a:solidFill>
              </a:defRPr>
            </a:lvl2pPr>
            <a:lvl3pPr marL="1201704" indent="0" algn="ctr">
              <a:buNone/>
              <a:defRPr>
                <a:solidFill>
                  <a:schemeClr val="tx1">
                    <a:tint val="75000"/>
                  </a:schemeClr>
                </a:solidFill>
              </a:defRPr>
            </a:lvl3pPr>
            <a:lvl4pPr marL="1802557" indent="0" algn="ctr">
              <a:buNone/>
              <a:defRPr>
                <a:solidFill>
                  <a:schemeClr val="tx1">
                    <a:tint val="75000"/>
                  </a:schemeClr>
                </a:solidFill>
              </a:defRPr>
            </a:lvl4pPr>
            <a:lvl5pPr marL="2403409" indent="0" algn="ctr">
              <a:buNone/>
              <a:defRPr>
                <a:solidFill>
                  <a:schemeClr val="tx1">
                    <a:tint val="75000"/>
                  </a:schemeClr>
                </a:solidFill>
              </a:defRPr>
            </a:lvl5pPr>
            <a:lvl6pPr marL="3004261" indent="0" algn="ctr">
              <a:buNone/>
              <a:defRPr>
                <a:solidFill>
                  <a:schemeClr val="tx1">
                    <a:tint val="75000"/>
                  </a:schemeClr>
                </a:solidFill>
              </a:defRPr>
            </a:lvl6pPr>
            <a:lvl7pPr marL="3605113" indent="0" algn="ctr">
              <a:buNone/>
              <a:defRPr>
                <a:solidFill>
                  <a:schemeClr val="tx1">
                    <a:tint val="75000"/>
                  </a:schemeClr>
                </a:solidFill>
              </a:defRPr>
            </a:lvl7pPr>
            <a:lvl8pPr marL="4205966" indent="0" algn="ctr">
              <a:buNone/>
              <a:defRPr>
                <a:solidFill>
                  <a:schemeClr val="tx1">
                    <a:tint val="75000"/>
                  </a:schemeClr>
                </a:solidFill>
              </a:defRPr>
            </a:lvl8pPr>
            <a:lvl9pPr marL="4806818"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F2BA69F-8B0E-ED44-ADF5-8EDFE0A5E48D}" type="datetimeFigureOut">
              <a:rPr lang="en-US" smtClean="0"/>
              <a:t>8/11/2021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995E3B-8DE4-8D40-AE48-EF8038D4C75E}" type="slidenum">
              <a:rPr lang="en-US" smtClean="0"/>
              <a:t>‹#›</a:t>
            </a:fld>
            <a:endParaRPr lang="en-US" dirty="0"/>
          </a:p>
        </p:txBody>
      </p:sp>
    </p:spTree>
    <p:extLst>
      <p:ext uri="{BB962C8B-B14F-4D97-AF65-F5344CB8AC3E}">
        <p14:creationId xmlns:p14="http://schemas.microsoft.com/office/powerpoint/2010/main" val="42022240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F2BA69F-8B0E-ED44-ADF5-8EDFE0A5E48D}" type="datetimeFigureOut">
              <a:rPr lang="en-US" smtClean="0"/>
              <a:t>8/11/2021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995E3B-8DE4-8D40-AE48-EF8038D4C75E}" type="slidenum">
              <a:rPr lang="en-US" smtClean="0"/>
              <a:t>‹#›</a:t>
            </a:fld>
            <a:endParaRPr lang="en-US" dirty="0"/>
          </a:p>
        </p:txBody>
      </p:sp>
    </p:spTree>
    <p:extLst>
      <p:ext uri="{BB962C8B-B14F-4D97-AF65-F5344CB8AC3E}">
        <p14:creationId xmlns:p14="http://schemas.microsoft.com/office/powerpoint/2010/main" val="16380290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60898" y="366188"/>
            <a:ext cx="2221231" cy="780203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93397" y="366188"/>
            <a:ext cx="6484620" cy="780203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F2BA69F-8B0E-ED44-ADF5-8EDFE0A5E48D}" type="datetimeFigureOut">
              <a:rPr lang="en-US" smtClean="0"/>
              <a:t>8/11/2021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995E3B-8DE4-8D40-AE48-EF8038D4C75E}" type="slidenum">
              <a:rPr lang="en-US" smtClean="0"/>
              <a:t>‹#›</a:t>
            </a:fld>
            <a:endParaRPr lang="en-US" dirty="0"/>
          </a:p>
        </p:txBody>
      </p:sp>
    </p:spTree>
    <p:extLst>
      <p:ext uri="{BB962C8B-B14F-4D97-AF65-F5344CB8AC3E}">
        <p14:creationId xmlns:p14="http://schemas.microsoft.com/office/powerpoint/2010/main" val="29104915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F2BA69F-8B0E-ED44-ADF5-8EDFE0A5E48D}" type="datetimeFigureOut">
              <a:rPr lang="en-US" smtClean="0"/>
              <a:t>8/11/2021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995E3B-8DE4-8D40-AE48-EF8038D4C75E}" type="slidenum">
              <a:rPr lang="en-US" smtClean="0"/>
              <a:t>‹#›</a:t>
            </a:fld>
            <a:endParaRPr lang="en-US" dirty="0"/>
          </a:p>
        </p:txBody>
      </p:sp>
    </p:spTree>
    <p:extLst>
      <p:ext uri="{BB962C8B-B14F-4D97-AF65-F5344CB8AC3E}">
        <p14:creationId xmlns:p14="http://schemas.microsoft.com/office/powerpoint/2010/main" val="35064881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776" y="5875870"/>
            <a:ext cx="9326880" cy="1816100"/>
          </a:xfrm>
        </p:spPr>
        <p:txBody>
          <a:bodyPr anchor="t"/>
          <a:lstStyle>
            <a:lvl1pPr algn="l">
              <a:defRPr sz="5300" b="1" cap="all"/>
            </a:lvl1pPr>
          </a:lstStyle>
          <a:p>
            <a:r>
              <a:rPr lang="en-US"/>
              <a:t>Click to edit Master title style</a:t>
            </a:r>
          </a:p>
        </p:txBody>
      </p:sp>
      <p:sp>
        <p:nvSpPr>
          <p:cNvPr id="3" name="Text Placeholder 2"/>
          <p:cNvSpPr>
            <a:spLocks noGrp="1"/>
          </p:cNvSpPr>
          <p:nvPr>
            <p:ph type="body" idx="1"/>
          </p:nvPr>
        </p:nvSpPr>
        <p:spPr>
          <a:xfrm>
            <a:off x="866776" y="3875618"/>
            <a:ext cx="9326880" cy="2000249"/>
          </a:xfrm>
        </p:spPr>
        <p:txBody>
          <a:bodyPr anchor="b"/>
          <a:lstStyle>
            <a:lvl1pPr marL="0" indent="0">
              <a:buNone/>
              <a:defRPr sz="2600">
                <a:solidFill>
                  <a:schemeClr val="tx1">
                    <a:tint val="75000"/>
                  </a:schemeClr>
                </a:solidFill>
              </a:defRPr>
            </a:lvl1pPr>
            <a:lvl2pPr marL="600852" indent="0">
              <a:buNone/>
              <a:defRPr sz="2400">
                <a:solidFill>
                  <a:schemeClr val="tx1">
                    <a:tint val="75000"/>
                  </a:schemeClr>
                </a:solidFill>
              </a:defRPr>
            </a:lvl2pPr>
            <a:lvl3pPr marL="1201704" indent="0">
              <a:buNone/>
              <a:defRPr sz="2100">
                <a:solidFill>
                  <a:schemeClr val="tx1">
                    <a:tint val="75000"/>
                  </a:schemeClr>
                </a:solidFill>
              </a:defRPr>
            </a:lvl3pPr>
            <a:lvl4pPr marL="1802557" indent="0">
              <a:buNone/>
              <a:defRPr sz="1800">
                <a:solidFill>
                  <a:schemeClr val="tx1">
                    <a:tint val="75000"/>
                  </a:schemeClr>
                </a:solidFill>
              </a:defRPr>
            </a:lvl4pPr>
            <a:lvl5pPr marL="2403409" indent="0">
              <a:buNone/>
              <a:defRPr sz="1800">
                <a:solidFill>
                  <a:schemeClr val="tx1">
                    <a:tint val="75000"/>
                  </a:schemeClr>
                </a:solidFill>
              </a:defRPr>
            </a:lvl5pPr>
            <a:lvl6pPr marL="3004261" indent="0">
              <a:buNone/>
              <a:defRPr sz="1800">
                <a:solidFill>
                  <a:schemeClr val="tx1">
                    <a:tint val="75000"/>
                  </a:schemeClr>
                </a:solidFill>
              </a:defRPr>
            </a:lvl6pPr>
            <a:lvl7pPr marL="3605113" indent="0">
              <a:buNone/>
              <a:defRPr sz="1800">
                <a:solidFill>
                  <a:schemeClr val="tx1">
                    <a:tint val="75000"/>
                  </a:schemeClr>
                </a:solidFill>
              </a:defRPr>
            </a:lvl7pPr>
            <a:lvl8pPr marL="4205966" indent="0">
              <a:buNone/>
              <a:defRPr sz="1800">
                <a:solidFill>
                  <a:schemeClr val="tx1">
                    <a:tint val="75000"/>
                  </a:schemeClr>
                </a:solidFill>
              </a:defRPr>
            </a:lvl8pPr>
            <a:lvl9pPr marL="4806818" indent="0">
              <a:buNone/>
              <a:defRPr sz="18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F2BA69F-8B0E-ED44-ADF5-8EDFE0A5E48D}" type="datetimeFigureOut">
              <a:rPr lang="en-US" smtClean="0"/>
              <a:t>8/11/2021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995E3B-8DE4-8D40-AE48-EF8038D4C75E}" type="slidenum">
              <a:rPr lang="en-US" smtClean="0"/>
              <a:t>‹#›</a:t>
            </a:fld>
            <a:endParaRPr lang="en-US" dirty="0"/>
          </a:p>
        </p:txBody>
      </p:sp>
    </p:spTree>
    <p:extLst>
      <p:ext uri="{BB962C8B-B14F-4D97-AF65-F5344CB8AC3E}">
        <p14:creationId xmlns:p14="http://schemas.microsoft.com/office/powerpoint/2010/main" val="5993308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93398" y="2133604"/>
            <a:ext cx="4352924" cy="6034617"/>
          </a:xfrm>
        </p:spPr>
        <p:txBody>
          <a:bodyPr/>
          <a:lstStyle>
            <a:lvl1pPr>
              <a:defRPr sz="3700"/>
            </a:lvl1pPr>
            <a:lvl2pPr>
              <a:defRPr sz="3200"/>
            </a:lvl2pPr>
            <a:lvl3pPr>
              <a:defRPr sz="2600"/>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29200" y="2133604"/>
            <a:ext cx="4352926" cy="6034617"/>
          </a:xfrm>
        </p:spPr>
        <p:txBody>
          <a:bodyPr/>
          <a:lstStyle>
            <a:lvl1pPr>
              <a:defRPr sz="3700"/>
            </a:lvl1pPr>
            <a:lvl2pPr>
              <a:defRPr sz="3200"/>
            </a:lvl2pPr>
            <a:lvl3pPr>
              <a:defRPr sz="2600"/>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F2BA69F-8B0E-ED44-ADF5-8EDFE0A5E48D}" type="datetimeFigureOut">
              <a:rPr lang="en-US" smtClean="0"/>
              <a:t>8/11/2021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0995E3B-8DE4-8D40-AE48-EF8038D4C75E}" type="slidenum">
              <a:rPr lang="en-US" smtClean="0"/>
              <a:t>‹#›</a:t>
            </a:fld>
            <a:endParaRPr lang="en-US" dirty="0"/>
          </a:p>
        </p:txBody>
      </p:sp>
    </p:spTree>
    <p:extLst>
      <p:ext uri="{BB962C8B-B14F-4D97-AF65-F5344CB8AC3E}">
        <p14:creationId xmlns:p14="http://schemas.microsoft.com/office/powerpoint/2010/main" val="3211915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8640" y="366184"/>
            <a:ext cx="9875520" cy="1524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548640" y="2046817"/>
            <a:ext cx="4848226" cy="853016"/>
          </a:xfrm>
        </p:spPr>
        <p:txBody>
          <a:bodyPr anchor="b"/>
          <a:lstStyle>
            <a:lvl1pPr marL="0" indent="0">
              <a:buNone/>
              <a:defRPr sz="3200" b="1"/>
            </a:lvl1pPr>
            <a:lvl2pPr marL="600852" indent="0">
              <a:buNone/>
              <a:defRPr sz="2600" b="1"/>
            </a:lvl2pPr>
            <a:lvl3pPr marL="1201704" indent="0">
              <a:buNone/>
              <a:defRPr sz="2400" b="1"/>
            </a:lvl3pPr>
            <a:lvl4pPr marL="1802557" indent="0">
              <a:buNone/>
              <a:defRPr sz="2100" b="1"/>
            </a:lvl4pPr>
            <a:lvl5pPr marL="2403409" indent="0">
              <a:buNone/>
              <a:defRPr sz="2100" b="1"/>
            </a:lvl5pPr>
            <a:lvl6pPr marL="3004261" indent="0">
              <a:buNone/>
              <a:defRPr sz="2100" b="1"/>
            </a:lvl6pPr>
            <a:lvl7pPr marL="3605113" indent="0">
              <a:buNone/>
              <a:defRPr sz="2100" b="1"/>
            </a:lvl7pPr>
            <a:lvl8pPr marL="4205966" indent="0">
              <a:buNone/>
              <a:defRPr sz="2100" b="1"/>
            </a:lvl8pPr>
            <a:lvl9pPr marL="4806818" indent="0">
              <a:buNone/>
              <a:defRPr sz="2100" b="1"/>
            </a:lvl9pPr>
          </a:lstStyle>
          <a:p>
            <a:pPr lvl="0"/>
            <a:r>
              <a:rPr lang="en-US"/>
              <a:t>Click to edit Master text styles</a:t>
            </a:r>
          </a:p>
        </p:txBody>
      </p:sp>
      <p:sp>
        <p:nvSpPr>
          <p:cNvPr id="4" name="Content Placeholder 3"/>
          <p:cNvSpPr>
            <a:spLocks noGrp="1"/>
          </p:cNvSpPr>
          <p:nvPr>
            <p:ph sz="half" idx="2"/>
          </p:nvPr>
        </p:nvSpPr>
        <p:spPr>
          <a:xfrm>
            <a:off x="548640" y="2899833"/>
            <a:ext cx="4848226" cy="5268384"/>
          </a:xfrm>
        </p:spPr>
        <p:txBody>
          <a:bodyPr/>
          <a:lstStyle>
            <a:lvl1pPr>
              <a:defRPr sz="3200"/>
            </a:lvl1pPr>
            <a:lvl2pPr>
              <a:defRPr sz="26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574030" y="2046817"/>
            <a:ext cx="4850131" cy="853016"/>
          </a:xfrm>
        </p:spPr>
        <p:txBody>
          <a:bodyPr anchor="b"/>
          <a:lstStyle>
            <a:lvl1pPr marL="0" indent="0">
              <a:buNone/>
              <a:defRPr sz="3200" b="1"/>
            </a:lvl1pPr>
            <a:lvl2pPr marL="600852" indent="0">
              <a:buNone/>
              <a:defRPr sz="2600" b="1"/>
            </a:lvl2pPr>
            <a:lvl3pPr marL="1201704" indent="0">
              <a:buNone/>
              <a:defRPr sz="2400" b="1"/>
            </a:lvl3pPr>
            <a:lvl4pPr marL="1802557" indent="0">
              <a:buNone/>
              <a:defRPr sz="2100" b="1"/>
            </a:lvl4pPr>
            <a:lvl5pPr marL="2403409" indent="0">
              <a:buNone/>
              <a:defRPr sz="2100" b="1"/>
            </a:lvl5pPr>
            <a:lvl6pPr marL="3004261" indent="0">
              <a:buNone/>
              <a:defRPr sz="2100" b="1"/>
            </a:lvl6pPr>
            <a:lvl7pPr marL="3605113" indent="0">
              <a:buNone/>
              <a:defRPr sz="2100" b="1"/>
            </a:lvl7pPr>
            <a:lvl8pPr marL="4205966" indent="0">
              <a:buNone/>
              <a:defRPr sz="2100" b="1"/>
            </a:lvl8pPr>
            <a:lvl9pPr marL="4806818" indent="0">
              <a:buNone/>
              <a:defRPr sz="2100" b="1"/>
            </a:lvl9pPr>
          </a:lstStyle>
          <a:p>
            <a:pPr lvl="0"/>
            <a:r>
              <a:rPr lang="en-US"/>
              <a:t>Click to edit Master text styles</a:t>
            </a:r>
          </a:p>
        </p:txBody>
      </p:sp>
      <p:sp>
        <p:nvSpPr>
          <p:cNvPr id="6" name="Content Placeholder 5"/>
          <p:cNvSpPr>
            <a:spLocks noGrp="1"/>
          </p:cNvSpPr>
          <p:nvPr>
            <p:ph sz="quarter" idx="4"/>
          </p:nvPr>
        </p:nvSpPr>
        <p:spPr>
          <a:xfrm>
            <a:off x="5574030" y="2899833"/>
            <a:ext cx="4850131" cy="5268384"/>
          </a:xfrm>
        </p:spPr>
        <p:txBody>
          <a:bodyPr/>
          <a:lstStyle>
            <a:lvl1pPr>
              <a:defRPr sz="3200"/>
            </a:lvl1pPr>
            <a:lvl2pPr>
              <a:defRPr sz="26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F2BA69F-8B0E-ED44-ADF5-8EDFE0A5E48D}" type="datetimeFigureOut">
              <a:rPr lang="en-US" smtClean="0"/>
              <a:t>8/11/2021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0995E3B-8DE4-8D40-AE48-EF8038D4C75E}" type="slidenum">
              <a:rPr lang="en-US" smtClean="0"/>
              <a:t>‹#›</a:t>
            </a:fld>
            <a:endParaRPr lang="en-US" dirty="0"/>
          </a:p>
        </p:txBody>
      </p:sp>
    </p:spTree>
    <p:extLst>
      <p:ext uri="{BB962C8B-B14F-4D97-AF65-F5344CB8AC3E}">
        <p14:creationId xmlns:p14="http://schemas.microsoft.com/office/powerpoint/2010/main" val="24326401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F2BA69F-8B0E-ED44-ADF5-8EDFE0A5E48D}" type="datetimeFigureOut">
              <a:rPr lang="en-US" smtClean="0"/>
              <a:t>8/11/2021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0995E3B-8DE4-8D40-AE48-EF8038D4C75E}" type="slidenum">
              <a:rPr lang="en-US" smtClean="0"/>
              <a:t>‹#›</a:t>
            </a:fld>
            <a:endParaRPr lang="en-US" dirty="0"/>
          </a:p>
        </p:txBody>
      </p:sp>
    </p:spTree>
    <p:extLst>
      <p:ext uri="{BB962C8B-B14F-4D97-AF65-F5344CB8AC3E}">
        <p14:creationId xmlns:p14="http://schemas.microsoft.com/office/powerpoint/2010/main" val="25074459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2BA69F-8B0E-ED44-ADF5-8EDFE0A5E48D}" type="datetimeFigureOut">
              <a:rPr lang="en-US" smtClean="0"/>
              <a:t>8/11/2021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0995E3B-8DE4-8D40-AE48-EF8038D4C75E}" type="slidenum">
              <a:rPr lang="en-US" smtClean="0"/>
              <a:t>‹#›</a:t>
            </a:fld>
            <a:endParaRPr lang="en-US" dirty="0"/>
          </a:p>
        </p:txBody>
      </p:sp>
    </p:spTree>
    <p:extLst>
      <p:ext uri="{BB962C8B-B14F-4D97-AF65-F5344CB8AC3E}">
        <p14:creationId xmlns:p14="http://schemas.microsoft.com/office/powerpoint/2010/main" val="11272797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8640" y="364066"/>
            <a:ext cx="3609976" cy="1549400"/>
          </a:xfrm>
        </p:spPr>
        <p:txBody>
          <a:bodyPr anchor="b"/>
          <a:lstStyle>
            <a:lvl1pPr algn="l">
              <a:defRPr sz="2600" b="1"/>
            </a:lvl1pPr>
          </a:lstStyle>
          <a:p>
            <a:r>
              <a:rPr lang="en-US"/>
              <a:t>Click to edit Master title style</a:t>
            </a:r>
          </a:p>
        </p:txBody>
      </p:sp>
      <p:sp>
        <p:nvSpPr>
          <p:cNvPr id="3" name="Content Placeholder 2"/>
          <p:cNvSpPr>
            <a:spLocks noGrp="1"/>
          </p:cNvSpPr>
          <p:nvPr>
            <p:ph idx="1"/>
          </p:nvPr>
        </p:nvSpPr>
        <p:spPr>
          <a:xfrm>
            <a:off x="4290061" y="364070"/>
            <a:ext cx="6134100" cy="7804151"/>
          </a:xfrm>
        </p:spPr>
        <p:txBody>
          <a:bodyPr/>
          <a:lstStyle>
            <a:lvl1pPr>
              <a:defRPr sz="4200"/>
            </a:lvl1pPr>
            <a:lvl2pPr>
              <a:defRPr sz="3700"/>
            </a:lvl2pPr>
            <a:lvl3pPr>
              <a:defRPr sz="3200"/>
            </a:lvl3pPr>
            <a:lvl4pPr>
              <a:defRPr sz="2600"/>
            </a:lvl4pPr>
            <a:lvl5pPr>
              <a:defRPr sz="2600"/>
            </a:lvl5pPr>
            <a:lvl6pPr>
              <a:defRPr sz="2600"/>
            </a:lvl6pPr>
            <a:lvl7pPr>
              <a:defRPr sz="2600"/>
            </a:lvl7pPr>
            <a:lvl8pPr>
              <a:defRPr sz="2600"/>
            </a:lvl8pPr>
            <a:lvl9pPr>
              <a:defRPr sz="2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48640" y="1913470"/>
            <a:ext cx="3609976" cy="6254751"/>
          </a:xfrm>
        </p:spPr>
        <p:txBody>
          <a:bodyPr/>
          <a:lstStyle>
            <a:lvl1pPr marL="0" indent="0">
              <a:buNone/>
              <a:defRPr sz="1800"/>
            </a:lvl1pPr>
            <a:lvl2pPr marL="600852" indent="0">
              <a:buNone/>
              <a:defRPr sz="1600"/>
            </a:lvl2pPr>
            <a:lvl3pPr marL="1201704" indent="0">
              <a:buNone/>
              <a:defRPr sz="1300"/>
            </a:lvl3pPr>
            <a:lvl4pPr marL="1802557" indent="0">
              <a:buNone/>
              <a:defRPr sz="1200"/>
            </a:lvl4pPr>
            <a:lvl5pPr marL="2403409" indent="0">
              <a:buNone/>
              <a:defRPr sz="1200"/>
            </a:lvl5pPr>
            <a:lvl6pPr marL="3004261" indent="0">
              <a:buNone/>
              <a:defRPr sz="1200"/>
            </a:lvl6pPr>
            <a:lvl7pPr marL="3605113" indent="0">
              <a:buNone/>
              <a:defRPr sz="1200"/>
            </a:lvl7pPr>
            <a:lvl8pPr marL="4205966" indent="0">
              <a:buNone/>
              <a:defRPr sz="1200"/>
            </a:lvl8pPr>
            <a:lvl9pPr marL="480681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6F2BA69F-8B0E-ED44-ADF5-8EDFE0A5E48D}" type="datetimeFigureOut">
              <a:rPr lang="en-US" smtClean="0"/>
              <a:t>8/11/2021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0995E3B-8DE4-8D40-AE48-EF8038D4C75E}" type="slidenum">
              <a:rPr lang="en-US" smtClean="0"/>
              <a:t>‹#›</a:t>
            </a:fld>
            <a:endParaRPr lang="en-US" dirty="0"/>
          </a:p>
        </p:txBody>
      </p:sp>
    </p:spTree>
    <p:extLst>
      <p:ext uri="{BB962C8B-B14F-4D97-AF65-F5344CB8AC3E}">
        <p14:creationId xmlns:p14="http://schemas.microsoft.com/office/powerpoint/2010/main" val="29218481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50746" y="6400800"/>
            <a:ext cx="6583680" cy="755651"/>
          </a:xfrm>
        </p:spPr>
        <p:txBody>
          <a:bodyPr anchor="b"/>
          <a:lstStyle>
            <a:lvl1pPr algn="l">
              <a:defRPr sz="2600" b="1"/>
            </a:lvl1pPr>
          </a:lstStyle>
          <a:p>
            <a:r>
              <a:rPr lang="en-US"/>
              <a:t>Click to edit Master title style</a:t>
            </a:r>
          </a:p>
        </p:txBody>
      </p:sp>
      <p:sp>
        <p:nvSpPr>
          <p:cNvPr id="3" name="Picture Placeholder 2"/>
          <p:cNvSpPr>
            <a:spLocks noGrp="1"/>
          </p:cNvSpPr>
          <p:nvPr>
            <p:ph type="pic" idx="1"/>
          </p:nvPr>
        </p:nvSpPr>
        <p:spPr>
          <a:xfrm>
            <a:off x="2150746" y="817034"/>
            <a:ext cx="6583680" cy="5486400"/>
          </a:xfrm>
        </p:spPr>
        <p:txBody>
          <a:bodyPr/>
          <a:lstStyle>
            <a:lvl1pPr marL="0" indent="0">
              <a:buNone/>
              <a:defRPr sz="4200"/>
            </a:lvl1pPr>
            <a:lvl2pPr marL="600852" indent="0">
              <a:buNone/>
              <a:defRPr sz="3700"/>
            </a:lvl2pPr>
            <a:lvl3pPr marL="1201704" indent="0">
              <a:buNone/>
              <a:defRPr sz="3200"/>
            </a:lvl3pPr>
            <a:lvl4pPr marL="1802557" indent="0">
              <a:buNone/>
              <a:defRPr sz="2600"/>
            </a:lvl4pPr>
            <a:lvl5pPr marL="2403409" indent="0">
              <a:buNone/>
              <a:defRPr sz="2600"/>
            </a:lvl5pPr>
            <a:lvl6pPr marL="3004261" indent="0">
              <a:buNone/>
              <a:defRPr sz="2600"/>
            </a:lvl6pPr>
            <a:lvl7pPr marL="3605113" indent="0">
              <a:buNone/>
              <a:defRPr sz="2600"/>
            </a:lvl7pPr>
            <a:lvl8pPr marL="4205966" indent="0">
              <a:buNone/>
              <a:defRPr sz="2600"/>
            </a:lvl8pPr>
            <a:lvl9pPr marL="4806818" indent="0">
              <a:buNone/>
              <a:defRPr sz="2600"/>
            </a:lvl9pPr>
          </a:lstStyle>
          <a:p>
            <a:r>
              <a:rPr lang="en-US" dirty="0"/>
              <a:t>Click icon to add picture</a:t>
            </a:r>
          </a:p>
        </p:txBody>
      </p:sp>
      <p:sp>
        <p:nvSpPr>
          <p:cNvPr id="4" name="Text Placeholder 3"/>
          <p:cNvSpPr>
            <a:spLocks noGrp="1"/>
          </p:cNvSpPr>
          <p:nvPr>
            <p:ph type="body" sz="half" idx="2"/>
          </p:nvPr>
        </p:nvSpPr>
        <p:spPr>
          <a:xfrm>
            <a:off x="2150746" y="7156451"/>
            <a:ext cx="6583680" cy="1073149"/>
          </a:xfrm>
        </p:spPr>
        <p:txBody>
          <a:bodyPr/>
          <a:lstStyle>
            <a:lvl1pPr marL="0" indent="0">
              <a:buNone/>
              <a:defRPr sz="1800"/>
            </a:lvl1pPr>
            <a:lvl2pPr marL="600852" indent="0">
              <a:buNone/>
              <a:defRPr sz="1600"/>
            </a:lvl2pPr>
            <a:lvl3pPr marL="1201704" indent="0">
              <a:buNone/>
              <a:defRPr sz="1300"/>
            </a:lvl3pPr>
            <a:lvl4pPr marL="1802557" indent="0">
              <a:buNone/>
              <a:defRPr sz="1200"/>
            </a:lvl4pPr>
            <a:lvl5pPr marL="2403409" indent="0">
              <a:buNone/>
              <a:defRPr sz="1200"/>
            </a:lvl5pPr>
            <a:lvl6pPr marL="3004261" indent="0">
              <a:buNone/>
              <a:defRPr sz="1200"/>
            </a:lvl6pPr>
            <a:lvl7pPr marL="3605113" indent="0">
              <a:buNone/>
              <a:defRPr sz="1200"/>
            </a:lvl7pPr>
            <a:lvl8pPr marL="4205966" indent="0">
              <a:buNone/>
              <a:defRPr sz="1200"/>
            </a:lvl8pPr>
            <a:lvl9pPr marL="480681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6F2BA69F-8B0E-ED44-ADF5-8EDFE0A5E48D}" type="datetimeFigureOut">
              <a:rPr lang="en-US" smtClean="0"/>
              <a:t>8/11/2021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0995E3B-8DE4-8D40-AE48-EF8038D4C75E}" type="slidenum">
              <a:rPr lang="en-US" smtClean="0"/>
              <a:t>‹#›</a:t>
            </a:fld>
            <a:endParaRPr lang="en-US" dirty="0"/>
          </a:p>
        </p:txBody>
      </p:sp>
    </p:spTree>
    <p:extLst>
      <p:ext uri="{BB962C8B-B14F-4D97-AF65-F5344CB8AC3E}">
        <p14:creationId xmlns:p14="http://schemas.microsoft.com/office/powerpoint/2010/main" val="7442028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8640" y="366184"/>
            <a:ext cx="9875520" cy="1524000"/>
          </a:xfrm>
          <a:prstGeom prst="rect">
            <a:avLst/>
          </a:prstGeom>
        </p:spPr>
        <p:txBody>
          <a:bodyPr vert="horz" lIns="120170" tIns="60085" rIns="120170" bIns="60085" rtlCol="0" anchor="ctr">
            <a:normAutofit/>
          </a:bodyPr>
          <a:lstStyle/>
          <a:p>
            <a:r>
              <a:rPr lang="en-US"/>
              <a:t>Click to edit Master title style</a:t>
            </a:r>
          </a:p>
        </p:txBody>
      </p:sp>
      <p:sp>
        <p:nvSpPr>
          <p:cNvPr id="3" name="Text Placeholder 2"/>
          <p:cNvSpPr>
            <a:spLocks noGrp="1"/>
          </p:cNvSpPr>
          <p:nvPr>
            <p:ph type="body" idx="1"/>
          </p:nvPr>
        </p:nvSpPr>
        <p:spPr>
          <a:xfrm>
            <a:off x="548640" y="2133604"/>
            <a:ext cx="9875520" cy="6034617"/>
          </a:xfrm>
          <a:prstGeom prst="rect">
            <a:avLst/>
          </a:prstGeom>
        </p:spPr>
        <p:txBody>
          <a:bodyPr vert="horz" lIns="120170" tIns="60085" rIns="120170" bIns="6008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48640" y="8475137"/>
            <a:ext cx="2560320" cy="486834"/>
          </a:xfrm>
          <a:prstGeom prst="rect">
            <a:avLst/>
          </a:prstGeom>
        </p:spPr>
        <p:txBody>
          <a:bodyPr vert="horz" lIns="120170" tIns="60085" rIns="120170" bIns="60085" rtlCol="0" anchor="ctr"/>
          <a:lstStyle>
            <a:lvl1pPr algn="l">
              <a:defRPr sz="1600">
                <a:solidFill>
                  <a:schemeClr val="tx1">
                    <a:tint val="75000"/>
                  </a:schemeClr>
                </a:solidFill>
              </a:defRPr>
            </a:lvl1pPr>
          </a:lstStyle>
          <a:p>
            <a:fld id="{6F2BA69F-8B0E-ED44-ADF5-8EDFE0A5E48D}" type="datetimeFigureOut">
              <a:rPr lang="en-US" smtClean="0"/>
              <a:t>8/11/2021</a:t>
            </a:fld>
            <a:endParaRPr lang="en-US" dirty="0"/>
          </a:p>
        </p:txBody>
      </p:sp>
      <p:sp>
        <p:nvSpPr>
          <p:cNvPr id="5" name="Footer Placeholder 4"/>
          <p:cNvSpPr>
            <a:spLocks noGrp="1"/>
          </p:cNvSpPr>
          <p:nvPr>
            <p:ph type="ftr" sz="quarter" idx="3"/>
          </p:nvPr>
        </p:nvSpPr>
        <p:spPr>
          <a:xfrm>
            <a:off x="3749040" y="8475137"/>
            <a:ext cx="3474720" cy="486834"/>
          </a:xfrm>
          <a:prstGeom prst="rect">
            <a:avLst/>
          </a:prstGeom>
        </p:spPr>
        <p:txBody>
          <a:bodyPr vert="horz" lIns="120170" tIns="60085" rIns="120170" bIns="60085" rtlCol="0" anchor="ctr"/>
          <a:lstStyle>
            <a:lvl1pPr algn="ctr">
              <a:defRPr sz="16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863840" y="8475137"/>
            <a:ext cx="2560320" cy="486834"/>
          </a:xfrm>
          <a:prstGeom prst="rect">
            <a:avLst/>
          </a:prstGeom>
        </p:spPr>
        <p:txBody>
          <a:bodyPr vert="horz" lIns="120170" tIns="60085" rIns="120170" bIns="60085" rtlCol="0" anchor="ctr"/>
          <a:lstStyle>
            <a:lvl1pPr algn="r">
              <a:defRPr sz="1600">
                <a:solidFill>
                  <a:schemeClr val="tx1">
                    <a:tint val="75000"/>
                  </a:schemeClr>
                </a:solidFill>
              </a:defRPr>
            </a:lvl1pPr>
          </a:lstStyle>
          <a:p>
            <a:fld id="{B0995E3B-8DE4-8D40-AE48-EF8038D4C75E}" type="slidenum">
              <a:rPr lang="en-US" smtClean="0"/>
              <a:t>‹#›</a:t>
            </a:fld>
            <a:endParaRPr lang="en-US" dirty="0"/>
          </a:p>
        </p:txBody>
      </p:sp>
    </p:spTree>
    <p:extLst>
      <p:ext uri="{BB962C8B-B14F-4D97-AF65-F5344CB8AC3E}">
        <p14:creationId xmlns:p14="http://schemas.microsoft.com/office/powerpoint/2010/main" val="21944272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600852" rtl="0" eaLnBrk="1" latinLnBrk="0" hangingPunct="1">
        <a:spcBef>
          <a:spcPct val="0"/>
        </a:spcBef>
        <a:buNone/>
        <a:defRPr sz="5800" kern="1200">
          <a:solidFill>
            <a:schemeClr val="tx1"/>
          </a:solidFill>
          <a:latin typeface="+mj-lt"/>
          <a:ea typeface="+mj-ea"/>
          <a:cs typeface="+mj-cs"/>
        </a:defRPr>
      </a:lvl1pPr>
    </p:titleStyle>
    <p:bodyStyle>
      <a:lvl1pPr marL="450639" indent="-450639" algn="l" defTabSz="600852" rtl="0" eaLnBrk="1" latinLnBrk="0" hangingPunct="1">
        <a:spcBef>
          <a:spcPct val="20000"/>
        </a:spcBef>
        <a:buFont typeface="Arial"/>
        <a:buChar char="•"/>
        <a:defRPr sz="4200" kern="1200">
          <a:solidFill>
            <a:schemeClr val="tx1"/>
          </a:solidFill>
          <a:latin typeface="+mn-lt"/>
          <a:ea typeface="+mn-ea"/>
          <a:cs typeface="+mn-cs"/>
        </a:defRPr>
      </a:lvl1pPr>
      <a:lvl2pPr marL="976385" indent="-375533" algn="l" defTabSz="600852" rtl="0" eaLnBrk="1" latinLnBrk="0" hangingPunct="1">
        <a:spcBef>
          <a:spcPct val="20000"/>
        </a:spcBef>
        <a:buFont typeface="Arial"/>
        <a:buChar char="–"/>
        <a:defRPr sz="3700" kern="1200">
          <a:solidFill>
            <a:schemeClr val="tx1"/>
          </a:solidFill>
          <a:latin typeface="+mn-lt"/>
          <a:ea typeface="+mn-ea"/>
          <a:cs typeface="+mn-cs"/>
        </a:defRPr>
      </a:lvl2pPr>
      <a:lvl3pPr marL="1502131" indent="-300426" algn="l" defTabSz="600852" rtl="0" eaLnBrk="1" latinLnBrk="0" hangingPunct="1">
        <a:spcBef>
          <a:spcPct val="20000"/>
        </a:spcBef>
        <a:buFont typeface="Arial"/>
        <a:buChar char="•"/>
        <a:defRPr sz="3200" kern="1200">
          <a:solidFill>
            <a:schemeClr val="tx1"/>
          </a:solidFill>
          <a:latin typeface="+mn-lt"/>
          <a:ea typeface="+mn-ea"/>
          <a:cs typeface="+mn-cs"/>
        </a:defRPr>
      </a:lvl3pPr>
      <a:lvl4pPr marL="2102983" indent="-300426" algn="l" defTabSz="600852" rtl="0" eaLnBrk="1" latinLnBrk="0" hangingPunct="1">
        <a:spcBef>
          <a:spcPct val="20000"/>
        </a:spcBef>
        <a:buFont typeface="Arial"/>
        <a:buChar char="–"/>
        <a:defRPr sz="2600" kern="1200">
          <a:solidFill>
            <a:schemeClr val="tx1"/>
          </a:solidFill>
          <a:latin typeface="+mn-lt"/>
          <a:ea typeface="+mn-ea"/>
          <a:cs typeface="+mn-cs"/>
        </a:defRPr>
      </a:lvl4pPr>
      <a:lvl5pPr marL="2703835" indent="-300426" algn="l" defTabSz="600852" rtl="0" eaLnBrk="1" latinLnBrk="0" hangingPunct="1">
        <a:spcBef>
          <a:spcPct val="20000"/>
        </a:spcBef>
        <a:buFont typeface="Arial"/>
        <a:buChar char="»"/>
        <a:defRPr sz="2600" kern="1200">
          <a:solidFill>
            <a:schemeClr val="tx1"/>
          </a:solidFill>
          <a:latin typeface="+mn-lt"/>
          <a:ea typeface="+mn-ea"/>
          <a:cs typeface="+mn-cs"/>
        </a:defRPr>
      </a:lvl5pPr>
      <a:lvl6pPr marL="3304687" indent="-300426" algn="l" defTabSz="600852" rtl="0" eaLnBrk="1" latinLnBrk="0" hangingPunct="1">
        <a:spcBef>
          <a:spcPct val="20000"/>
        </a:spcBef>
        <a:buFont typeface="Arial"/>
        <a:buChar char="•"/>
        <a:defRPr sz="2600" kern="1200">
          <a:solidFill>
            <a:schemeClr val="tx1"/>
          </a:solidFill>
          <a:latin typeface="+mn-lt"/>
          <a:ea typeface="+mn-ea"/>
          <a:cs typeface="+mn-cs"/>
        </a:defRPr>
      </a:lvl6pPr>
      <a:lvl7pPr marL="3905540" indent="-300426" algn="l" defTabSz="600852" rtl="0" eaLnBrk="1" latinLnBrk="0" hangingPunct="1">
        <a:spcBef>
          <a:spcPct val="20000"/>
        </a:spcBef>
        <a:buFont typeface="Arial"/>
        <a:buChar char="•"/>
        <a:defRPr sz="2600" kern="1200">
          <a:solidFill>
            <a:schemeClr val="tx1"/>
          </a:solidFill>
          <a:latin typeface="+mn-lt"/>
          <a:ea typeface="+mn-ea"/>
          <a:cs typeface="+mn-cs"/>
        </a:defRPr>
      </a:lvl7pPr>
      <a:lvl8pPr marL="4506392" indent="-300426" algn="l" defTabSz="600852" rtl="0" eaLnBrk="1" latinLnBrk="0" hangingPunct="1">
        <a:spcBef>
          <a:spcPct val="20000"/>
        </a:spcBef>
        <a:buFont typeface="Arial"/>
        <a:buChar char="•"/>
        <a:defRPr sz="2600" kern="1200">
          <a:solidFill>
            <a:schemeClr val="tx1"/>
          </a:solidFill>
          <a:latin typeface="+mn-lt"/>
          <a:ea typeface="+mn-ea"/>
          <a:cs typeface="+mn-cs"/>
        </a:defRPr>
      </a:lvl8pPr>
      <a:lvl9pPr marL="5107244" indent="-300426" algn="l" defTabSz="600852" rtl="0" eaLnBrk="1" latinLnBrk="0" hangingPunct="1">
        <a:spcBef>
          <a:spcPct val="20000"/>
        </a:spcBef>
        <a:buFont typeface="Arial"/>
        <a:buChar char="•"/>
        <a:defRPr sz="2600" kern="1200">
          <a:solidFill>
            <a:schemeClr val="tx1"/>
          </a:solidFill>
          <a:latin typeface="+mn-lt"/>
          <a:ea typeface="+mn-ea"/>
          <a:cs typeface="+mn-cs"/>
        </a:defRPr>
      </a:lvl9pPr>
    </p:bodyStyle>
    <p:otherStyle>
      <a:defPPr>
        <a:defRPr lang="en-US"/>
      </a:defPPr>
      <a:lvl1pPr marL="0" algn="l" defTabSz="600852" rtl="0" eaLnBrk="1" latinLnBrk="0" hangingPunct="1">
        <a:defRPr sz="2400" kern="1200">
          <a:solidFill>
            <a:schemeClr val="tx1"/>
          </a:solidFill>
          <a:latin typeface="+mn-lt"/>
          <a:ea typeface="+mn-ea"/>
          <a:cs typeface="+mn-cs"/>
        </a:defRPr>
      </a:lvl1pPr>
      <a:lvl2pPr marL="600852" algn="l" defTabSz="600852" rtl="0" eaLnBrk="1" latinLnBrk="0" hangingPunct="1">
        <a:defRPr sz="2400" kern="1200">
          <a:solidFill>
            <a:schemeClr val="tx1"/>
          </a:solidFill>
          <a:latin typeface="+mn-lt"/>
          <a:ea typeface="+mn-ea"/>
          <a:cs typeface="+mn-cs"/>
        </a:defRPr>
      </a:lvl2pPr>
      <a:lvl3pPr marL="1201704" algn="l" defTabSz="600852" rtl="0" eaLnBrk="1" latinLnBrk="0" hangingPunct="1">
        <a:defRPr sz="2400" kern="1200">
          <a:solidFill>
            <a:schemeClr val="tx1"/>
          </a:solidFill>
          <a:latin typeface="+mn-lt"/>
          <a:ea typeface="+mn-ea"/>
          <a:cs typeface="+mn-cs"/>
        </a:defRPr>
      </a:lvl3pPr>
      <a:lvl4pPr marL="1802557" algn="l" defTabSz="600852" rtl="0" eaLnBrk="1" latinLnBrk="0" hangingPunct="1">
        <a:defRPr sz="2400" kern="1200">
          <a:solidFill>
            <a:schemeClr val="tx1"/>
          </a:solidFill>
          <a:latin typeface="+mn-lt"/>
          <a:ea typeface="+mn-ea"/>
          <a:cs typeface="+mn-cs"/>
        </a:defRPr>
      </a:lvl4pPr>
      <a:lvl5pPr marL="2403409" algn="l" defTabSz="600852" rtl="0" eaLnBrk="1" latinLnBrk="0" hangingPunct="1">
        <a:defRPr sz="2400" kern="1200">
          <a:solidFill>
            <a:schemeClr val="tx1"/>
          </a:solidFill>
          <a:latin typeface="+mn-lt"/>
          <a:ea typeface="+mn-ea"/>
          <a:cs typeface="+mn-cs"/>
        </a:defRPr>
      </a:lvl5pPr>
      <a:lvl6pPr marL="3004261" algn="l" defTabSz="600852" rtl="0" eaLnBrk="1" latinLnBrk="0" hangingPunct="1">
        <a:defRPr sz="2400" kern="1200">
          <a:solidFill>
            <a:schemeClr val="tx1"/>
          </a:solidFill>
          <a:latin typeface="+mn-lt"/>
          <a:ea typeface="+mn-ea"/>
          <a:cs typeface="+mn-cs"/>
        </a:defRPr>
      </a:lvl6pPr>
      <a:lvl7pPr marL="3605113" algn="l" defTabSz="600852" rtl="0" eaLnBrk="1" latinLnBrk="0" hangingPunct="1">
        <a:defRPr sz="2400" kern="1200">
          <a:solidFill>
            <a:schemeClr val="tx1"/>
          </a:solidFill>
          <a:latin typeface="+mn-lt"/>
          <a:ea typeface="+mn-ea"/>
          <a:cs typeface="+mn-cs"/>
        </a:defRPr>
      </a:lvl7pPr>
      <a:lvl8pPr marL="4205966" algn="l" defTabSz="600852" rtl="0" eaLnBrk="1" latinLnBrk="0" hangingPunct="1">
        <a:defRPr sz="2400" kern="1200">
          <a:solidFill>
            <a:schemeClr val="tx1"/>
          </a:solidFill>
          <a:latin typeface="+mn-lt"/>
          <a:ea typeface="+mn-ea"/>
          <a:cs typeface="+mn-cs"/>
        </a:defRPr>
      </a:lvl8pPr>
      <a:lvl9pPr marL="4806818" algn="l" defTabSz="600852"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1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1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mailto:kcreamer@clsphila.org" TargetMode="External"/><Relationship Id="rId2" Type="http://schemas.openxmlformats.org/officeDocument/2006/relationships/image" Target="../media/image8.emf"/><Relationship Id="rId1" Type="http://schemas.openxmlformats.org/officeDocument/2006/relationships/slideLayout" Target="../slideLayouts/slideLayout2.xml"/><Relationship Id="rId4" Type="http://schemas.openxmlformats.org/officeDocument/2006/relationships/hyperlink" Target="mailto:cvolponi@acbfparentadvocates.org"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972800" cy="9144000"/>
          </a:xfrm>
          <a:prstGeom prst="rect">
            <a:avLst/>
          </a:prstGeom>
        </p:spPr>
      </p:pic>
      <p:sp>
        <p:nvSpPr>
          <p:cNvPr id="2" name="TextBox 1"/>
          <p:cNvSpPr txBox="1"/>
          <p:nvPr/>
        </p:nvSpPr>
        <p:spPr>
          <a:xfrm>
            <a:off x="599184" y="1797318"/>
            <a:ext cx="10373616" cy="3662541"/>
          </a:xfrm>
          <a:prstGeom prst="rect">
            <a:avLst/>
          </a:prstGeom>
          <a:noFill/>
        </p:spPr>
        <p:txBody>
          <a:bodyPr wrap="square" rtlCol="0">
            <a:spAutoFit/>
          </a:bodyPr>
          <a:lstStyle/>
          <a:p>
            <a:r>
              <a:rPr lang="en-US" sz="4400" b="1" dirty="0">
                <a:solidFill>
                  <a:schemeClr val="tx2"/>
                </a:solidFill>
                <a:latin typeface="Cambria" panose="02040503050406030204" pitchFamily="18" charset="0"/>
              </a:rPr>
              <a:t>The Parent as the Key Ingredient:  Collaborating with Parents &amp; Parent Attorneys</a:t>
            </a:r>
          </a:p>
          <a:p>
            <a:endParaRPr lang="en-US" dirty="0">
              <a:solidFill>
                <a:schemeClr val="tx2"/>
              </a:solidFill>
              <a:latin typeface="Cambria" panose="02040503050406030204" pitchFamily="18" charset="0"/>
            </a:endParaRPr>
          </a:p>
          <a:p>
            <a:pPr lvl="2"/>
            <a:r>
              <a:rPr lang="en-US" sz="1900" dirty="0">
                <a:solidFill>
                  <a:schemeClr val="tx2"/>
                </a:solidFill>
                <a:latin typeface="Cambria" panose="02040503050406030204" pitchFamily="18" charset="0"/>
              </a:rPr>
              <a:t>Kathleen Creamer, Esq.		Cathy Volponi, Esq., Director			</a:t>
            </a:r>
          </a:p>
          <a:p>
            <a:pPr lvl="2"/>
            <a:r>
              <a:rPr lang="en-US" sz="1900" dirty="0">
                <a:solidFill>
                  <a:schemeClr val="tx2"/>
                </a:solidFill>
                <a:latin typeface="Cambria" panose="02040503050406030204" pitchFamily="18" charset="0"/>
              </a:rPr>
              <a:t>Managing Attorney 		ACBF Juvenile Court Project		</a:t>
            </a:r>
          </a:p>
          <a:p>
            <a:pPr lvl="2"/>
            <a:r>
              <a:rPr lang="en-US" sz="1900" dirty="0">
                <a:solidFill>
                  <a:schemeClr val="tx2"/>
                </a:solidFill>
                <a:latin typeface="Cambria" panose="02040503050406030204" pitchFamily="18" charset="0"/>
              </a:rPr>
              <a:t>Family Advocacy Unit		Parent Attorneys				</a:t>
            </a:r>
          </a:p>
          <a:p>
            <a:endParaRPr lang="en-US" sz="1900" dirty="0">
              <a:solidFill>
                <a:schemeClr val="tx2"/>
              </a:solidFill>
              <a:latin typeface="Cambria" panose="02040503050406030204" pitchFamily="18" charset="0"/>
            </a:endParaRPr>
          </a:p>
        </p:txBody>
      </p:sp>
    </p:spTree>
    <p:extLst>
      <p:ext uri="{BB962C8B-B14F-4D97-AF65-F5344CB8AC3E}">
        <p14:creationId xmlns:p14="http://schemas.microsoft.com/office/powerpoint/2010/main" val="38040984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0" y="0"/>
            <a:ext cx="10972800" cy="9144000"/>
          </a:xfrm>
          <a:prstGeom prst="rect">
            <a:avLst/>
          </a:prstGeom>
        </p:spPr>
      </p:pic>
      <p:sp>
        <p:nvSpPr>
          <p:cNvPr id="2" name="TextBox 1"/>
          <p:cNvSpPr txBox="1"/>
          <p:nvPr/>
        </p:nvSpPr>
        <p:spPr>
          <a:xfrm>
            <a:off x="903513" y="226611"/>
            <a:ext cx="9427029" cy="830997"/>
          </a:xfrm>
          <a:prstGeom prst="rect">
            <a:avLst/>
          </a:prstGeom>
          <a:noFill/>
        </p:spPr>
        <p:txBody>
          <a:bodyPr wrap="square" rtlCol="0">
            <a:spAutoFit/>
          </a:bodyPr>
          <a:lstStyle/>
          <a:p>
            <a:pPr algn="ctr"/>
            <a:r>
              <a:rPr lang="en-US" sz="4800" dirty="0">
                <a:solidFill>
                  <a:schemeClr val="bg1"/>
                </a:solidFill>
                <a:latin typeface="Cambria" panose="02040503050406030204" pitchFamily="18" charset="0"/>
              </a:rPr>
              <a:t>UNDERSTANDING TRAUMA</a:t>
            </a:r>
          </a:p>
        </p:txBody>
      </p:sp>
      <p:sp>
        <p:nvSpPr>
          <p:cNvPr id="4" name="TextBox 3"/>
          <p:cNvSpPr txBox="1"/>
          <p:nvPr/>
        </p:nvSpPr>
        <p:spPr>
          <a:xfrm>
            <a:off x="751113" y="2632779"/>
            <a:ext cx="9895115" cy="4339650"/>
          </a:xfrm>
          <a:prstGeom prst="rect">
            <a:avLst/>
          </a:prstGeom>
          <a:noFill/>
        </p:spPr>
        <p:txBody>
          <a:bodyPr wrap="square" rtlCol="0">
            <a:spAutoFit/>
          </a:bodyPr>
          <a:lstStyle/>
          <a:p>
            <a:pPr algn="ctr">
              <a:buClr>
                <a:schemeClr val="tx2">
                  <a:lumMod val="75000"/>
                </a:schemeClr>
              </a:buClr>
            </a:pPr>
            <a:r>
              <a:rPr lang="en-US" sz="4400" i="1" dirty="0">
                <a:solidFill>
                  <a:schemeClr val="tx2"/>
                </a:solidFill>
                <a:latin typeface="Cambria" panose="02040503050406030204" pitchFamily="18" charset="0"/>
                <a:ea typeface="Cambria" panose="02040503050406030204" pitchFamily="18" charset="0"/>
              </a:rPr>
              <a:t>Traumatic stress tends to evoke two emotional extremes: feeling either too much (</a:t>
            </a:r>
            <a:r>
              <a:rPr lang="en-US" sz="4400" b="1" i="1" dirty="0">
                <a:solidFill>
                  <a:schemeClr val="tx2"/>
                </a:solidFill>
                <a:latin typeface="Cambria" panose="02040503050406030204" pitchFamily="18" charset="0"/>
                <a:ea typeface="Cambria" panose="02040503050406030204" pitchFamily="18" charset="0"/>
              </a:rPr>
              <a:t>overwhelmed</a:t>
            </a:r>
            <a:r>
              <a:rPr lang="en-US" sz="4400" i="1" dirty="0">
                <a:solidFill>
                  <a:schemeClr val="tx2"/>
                </a:solidFill>
                <a:latin typeface="Cambria" panose="02040503050406030204" pitchFamily="18" charset="0"/>
                <a:ea typeface="Cambria" panose="02040503050406030204" pitchFamily="18" charset="0"/>
              </a:rPr>
              <a:t>) or too little (</a:t>
            </a:r>
            <a:r>
              <a:rPr lang="en-US" sz="4400" b="1" i="1" dirty="0">
                <a:solidFill>
                  <a:schemeClr val="tx2"/>
                </a:solidFill>
                <a:latin typeface="Cambria" panose="02040503050406030204" pitchFamily="18" charset="0"/>
                <a:ea typeface="Cambria" panose="02040503050406030204" pitchFamily="18" charset="0"/>
              </a:rPr>
              <a:t>numb</a:t>
            </a:r>
            <a:r>
              <a:rPr lang="en-US" sz="4400" i="1" dirty="0">
                <a:solidFill>
                  <a:schemeClr val="tx2"/>
                </a:solidFill>
                <a:latin typeface="Cambria" panose="02040503050406030204" pitchFamily="18" charset="0"/>
                <a:ea typeface="Cambria" panose="02040503050406030204" pitchFamily="18" charset="0"/>
              </a:rPr>
              <a:t>) emotion.</a:t>
            </a:r>
            <a:r>
              <a:rPr lang="en-US" sz="4400" i="1" dirty="0">
                <a:latin typeface="Cambria" panose="02040503050406030204" pitchFamily="18" charset="0"/>
                <a:ea typeface="Cambria" panose="02040503050406030204" pitchFamily="18" charset="0"/>
              </a:rPr>
              <a:t> </a:t>
            </a:r>
          </a:p>
          <a:p>
            <a:pPr algn="ctr">
              <a:buClr>
                <a:schemeClr val="tx2">
                  <a:lumMod val="75000"/>
                </a:schemeClr>
              </a:buClr>
            </a:pPr>
            <a:endParaRPr lang="en-US" sz="4400" i="1" dirty="0">
              <a:solidFill>
                <a:schemeClr val="tx2">
                  <a:lumMod val="75000"/>
                </a:schemeClr>
              </a:solidFill>
              <a:latin typeface="Cambria" panose="02040503050406030204" pitchFamily="18" charset="0"/>
              <a:ea typeface="Cambria" panose="02040503050406030204" pitchFamily="18" charset="0"/>
            </a:endParaRPr>
          </a:p>
          <a:p>
            <a:pPr>
              <a:buClr>
                <a:schemeClr val="tx2">
                  <a:lumMod val="75000"/>
                </a:schemeClr>
              </a:buClr>
            </a:pPr>
            <a:r>
              <a:rPr lang="en-US" sz="2800" i="1" dirty="0">
                <a:solidFill>
                  <a:schemeClr val="tx2">
                    <a:lumMod val="75000"/>
                  </a:schemeClr>
                </a:solidFill>
                <a:latin typeface="Cambria" panose="02040503050406030204" pitchFamily="18" charset="0"/>
                <a:ea typeface="Cambria" panose="02040503050406030204" pitchFamily="18" charset="0"/>
              </a:rPr>
              <a:t>Trauma-Informed Care in Behavioral Health Services</a:t>
            </a:r>
          </a:p>
          <a:p>
            <a:pPr>
              <a:buClr>
                <a:schemeClr val="tx2">
                  <a:lumMod val="75000"/>
                </a:schemeClr>
              </a:buClr>
            </a:pPr>
            <a:r>
              <a:rPr lang="en-US" sz="2800" i="1" dirty="0">
                <a:solidFill>
                  <a:schemeClr val="tx2">
                    <a:lumMod val="75000"/>
                  </a:schemeClr>
                </a:solidFill>
                <a:latin typeface="Cambria" panose="02040503050406030204" pitchFamily="18" charset="0"/>
                <a:ea typeface="Cambria" panose="02040503050406030204" pitchFamily="18" charset="0"/>
              </a:rPr>
              <a:t>https://www.ncbi.nlm.nih.gov/books/NBK207191/</a:t>
            </a:r>
          </a:p>
        </p:txBody>
      </p:sp>
    </p:spTree>
    <p:extLst>
      <p:ext uri="{BB962C8B-B14F-4D97-AF65-F5344CB8AC3E}">
        <p14:creationId xmlns:p14="http://schemas.microsoft.com/office/powerpoint/2010/main" val="10058968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0" y="0"/>
            <a:ext cx="10972800" cy="9144000"/>
          </a:xfrm>
          <a:prstGeom prst="rect">
            <a:avLst/>
          </a:prstGeom>
        </p:spPr>
      </p:pic>
      <p:sp>
        <p:nvSpPr>
          <p:cNvPr id="2" name="TextBox 1"/>
          <p:cNvSpPr txBox="1"/>
          <p:nvPr/>
        </p:nvSpPr>
        <p:spPr>
          <a:xfrm>
            <a:off x="903513" y="226611"/>
            <a:ext cx="9427029" cy="830997"/>
          </a:xfrm>
          <a:prstGeom prst="rect">
            <a:avLst/>
          </a:prstGeom>
          <a:noFill/>
        </p:spPr>
        <p:txBody>
          <a:bodyPr wrap="square" rtlCol="0">
            <a:spAutoFit/>
          </a:bodyPr>
          <a:lstStyle/>
          <a:p>
            <a:pPr algn="ctr"/>
            <a:r>
              <a:rPr lang="en-US" sz="4800" dirty="0">
                <a:solidFill>
                  <a:schemeClr val="bg1"/>
                </a:solidFill>
                <a:latin typeface="Cambria" panose="02040503050406030204" pitchFamily="18" charset="0"/>
              </a:rPr>
              <a:t>UNDERSTANDING TRAUMA</a:t>
            </a:r>
          </a:p>
        </p:txBody>
      </p:sp>
      <p:sp>
        <p:nvSpPr>
          <p:cNvPr id="4" name="TextBox 3"/>
          <p:cNvSpPr txBox="1"/>
          <p:nvPr/>
        </p:nvSpPr>
        <p:spPr>
          <a:xfrm>
            <a:off x="669469" y="1511901"/>
            <a:ext cx="9661073" cy="5693866"/>
          </a:xfrm>
          <a:prstGeom prst="rect">
            <a:avLst/>
          </a:prstGeom>
          <a:noFill/>
        </p:spPr>
        <p:txBody>
          <a:bodyPr wrap="square" rtlCol="0">
            <a:spAutoFit/>
          </a:bodyPr>
          <a:lstStyle/>
          <a:p>
            <a:pPr>
              <a:buClr>
                <a:schemeClr val="tx2">
                  <a:lumMod val="75000"/>
                </a:schemeClr>
              </a:buClr>
            </a:pPr>
            <a:r>
              <a:rPr lang="en-US" sz="2800" dirty="0">
                <a:solidFill>
                  <a:schemeClr val="tx2"/>
                </a:solidFill>
                <a:latin typeface="Cambria" panose="02040503050406030204" pitchFamily="18" charset="0"/>
              </a:rPr>
              <a:t>The effects of trauma on parents: </a:t>
            </a:r>
          </a:p>
          <a:p>
            <a:pPr marL="457200" indent="-457200">
              <a:buClr>
                <a:schemeClr val="tx2">
                  <a:lumMod val="75000"/>
                </a:schemeClr>
              </a:buClr>
              <a:buFont typeface="Arial" panose="020B0604020202020204" pitchFamily="34" charset="0"/>
              <a:buChar char="•"/>
            </a:pPr>
            <a:r>
              <a:rPr lang="en-US" sz="2800" dirty="0">
                <a:solidFill>
                  <a:schemeClr val="tx2"/>
                </a:solidFill>
                <a:latin typeface="Cambria" panose="02040503050406030204" pitchFamily="18" charset="0"/>
              </a:rPr>
              <a:t>Trauma can limit the ability to control emotional responses</a:t>
            </a:r>
          </a:p>
          <a:p>
            <a:pPr marL="457200" indent="-457200">
              <a:buClr>
                <a:schemeClr val="tx2">
                  <a:lumMod val="75000"/>
                </a:schemeClr>
              </a:buClr>
              <a:buFont typeface="Arial" panose="020B0604020202020204" pitchFamily="34" charset="0"/>
              <a:buChar char="•"/>
            </a:pPr>
            <a:r>
              <a:rPr lang="en-US" sz="2800" dirty="0">
                <a:solidFill>
                  <a:schemeClr val="tx2"/>
                </a:solidFill>
                <a:latin typeface="Cambria" panose="02040503050406030204" pitchFamily="18" charset="0"/>
              </a:rPr>
              <a:t>Parents may resort to coping in unhealthy ways, such as using alcohol or drugs</a:t>
            </a:r>
          </a:p>
          <a:p>
            <a:pPr marL="457200" indent="-457200">
              <a:buClr>
                <a:schemeClr val="tx2">
                  <a:lumMod val="75000"/>
                </a:schemeClr>
              </a:buClr>
              <a:buFont typeface="Arial" panose="020B0604020202020204" pitchFamily="34" charset="0"/>
              <a:buChar char="•"/>
            </a:pPr>
            <a:r>
              <a:rPr lang="en-US" sz="2800" dirty="0">
                <a:solidFill>
                  <a:schemeClr val="tx2"/>
                </a:solidFill>
                <a:latin typeface="Cambria" panose="02040503050406030204" pitchFamily="18" charset="0"/>
              </a:rPr>
              <a:t>Parents may have a pervasive sense of loss of control, especially after the removal of their children </a:t>
            </a:r>
          </a:p>
          <a:p>
            <a:pPr marL="457200" indent="-457200">
              <a:buClr>
                <a:schemeClr val="tx2">
                  <a:lumMod val="75000"/>
                </a:schemeClr>
              </a:buClr>
              <a:buFont typeface="Arial" panose="020B0604020202020204" pitchFamily="34" charset="0"/>
              <a:buChar char="•"/>
            </a:pPr>
            <a:r>
              <a:rPr lang="en-US" sz="2800" dirty="0">
                <a:solidFill>
                  <a:schemeClr val="tx2"/>
                </a:solidFill>
                <a:latin typeface="Cambria" panose="02040503050406030204" pitchFamily="18" charset="0"/>
              </a:rPr>
              <a:t>Parents may find it difficult to trust others</a:t>
            </a:r>
          </a:p>
          <a:p>
            <a:pPr marL="457200" indent="-457200">
              <a:buClr>
                <a:schemeClr val="tx2">
                  <a:lumMod val="75000"/>
                </a:schemeClr>
              </a:buClr>
              <a:buFont typeface="Arial" panose="020B0604020202020204" pitchFamily="34" charset="0"/>
              <a:buChar char="•"/>
            </a:pPr>
            <a:r>
              <a:rPr lang="en-US" sz="2800" dirty="0">
                <a:solidFill>
                  <a:schemeClr val="tx2"/>
                </a:solidFill>
                <a:latin typeface="Cambria" panose="02040503050406030204" pitchFamily="18" charset="0"/>
              </a:rPr>
              <a:t>Parents may become numb or shut down </a:t>
            </a:r>
          </a:p>
          <a:p>
            <a:pPr marL="457200" indent="-457200">
              <a:buClr>
                <a:schemeClr val="tx2">
                  <a:lumMod val="75000"/>
                </a:schemeClr>
              </a:buClr>
              <a:buFont typeface="Arial" panose="020B0604020202020204" pitchFamily="34" charset="0"/>
              <a:buChar char="•"/>
            </a:pPr>
            <a:r>
              <a:rPr lang="en-US" sz="2800" dirty="0">
                <a:solidFill>
                  <a:schemeClr val="tx2"/>
                </a:solidFill>
                <a:latin typeface="Cambria" panose="02040503050406030204" pitchFamily="18" charset="0"/>
              </a:rPr>
              <a:t>Trauma affects future time orientation – not able to see long-term goal of service planning</a:t>
            </a:r>
          </a:p>
          <a:p>
            <a:pPr>
              <a:buClr>
                <a:schemeClr val="tx2">
                  <a:lumMod val="75000"/>
                </a:schemeClr>
              </a:buClr>
            </a:pPr>
            <a:endParaRPr lang="en-US" dirty="0">
              <a:solidFill>
                <a:schemeClr val="tx2"/>
              </a:solidFill>
              <a:latin typeface="Cambria" panose="02040503050406030204" pitchFamily="18" charset="0"/>
            </a:endParaRPr>
          </a:p>
          <a:p>
            <a:pPr>
              <a:buClr>
                <a:schemeClr val="tx2">
                  <a:lumMod val="75000"/>
                </a:schemeClr>
              </a:buClr>
            </a:pPr>
            <a:r>
              <a:rPr lang="en-US" sz="2000" dirty="0">
                <a:solidFill>
                  <a:schemeClr val="tx2"/>
                </a:solidFill>
                <a:latin typeface="Cambria" panose="02040503050406030204" pitchFamily="18" charset="0"/>
              </a:rPr>
              <a:t>National Child Traumatic Stress Network </a:t>
            </a:r>
          </a:p>
          <a:p>
            <a:pPr>
              <a:buClr>
                <a:schemeClr val="tx2">
                  <a:lumMod val="75000"/>
                </a:schemeClr>
              </a:buClr>
            </a:pPr>
            <a:r>
              <a:rPr lang="en-US" sz="2000" dirty="0">
                <a:solidFill>
                  <a:schemeClr val="tx2"/>
                </a:solidFill>
                <a:latin typeface="Cambria" panose="02040503050406030204" pitchFamily="18" charset="0"/>
              </a:rPr>
              <a:t>http://centerforchildwelfare2.fmhi.usf.edu/kb</a:t>
            </a:r>
          </a:p>
          <a:p>
            <a:pPr>
              <a:buClr>
                <a:schemeClr val="tx2">
                  <a:lumMod val="75000"/>
                </a:schemeClr>
              </a:buClr>
            </a:pPr>
            <a:r>
              <a:rPr lang="en-US" sz="2000" dirty="0">
                <a:solidFill>
                  <a:schemeClr val="tx2"/>
                </a:solidFill>
                <a:latin typeface="Cambria" panose="02040503050406030204" pitchFamily="18" charset="0"/>
              </a:rPr>
              <a:t>/fosterparents/ParentsWTraumaHx-GuideForFP.pdf</a:t>
            </a:r>
          </a:p>
        </p:txBody>
      </p:sp>
    </p:spTree>
    <p:extLst>
      <p:ext uri="{BB962C8B-B14F-4D97-AF65-F5344CB8AC3E}">
        <p14:creationId xmlns:p14="http://schemas.microsoft.com/office/powerpoint/2010/main" val="22045704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0" y="0"/>
            <a:ext cx="10972800" cy="9144000"/>
          </a:xfrm>
          <a:prstGeom prst="rect">
            <a:avLst/>
          </a:prstGeom>
        </p:spPr>
      </p:pic>
      <p:sp>
        <p:nvSpPr>
          <p:cNvPr id="2" name="TextBox 1"/>
          <p:cNvSpPr txBox="1"/>
          <p:nvPr/>
        </p:nvSpPr>
        <p:spPr>
          <a:xfrm>
            <a:off x="903513" y="226611"/>
            <a:ext cx="9427029" cy="830997"/>
          </a:xfrm>
          <a:prstGeom prst="rect">
            <a:avLst/>
          </a:prstGeom>
          <a:noFill/>
        </p:spPr>
        <p:txBody>
          <a:bodyPr wrap="square" rtlCol="0">
            <a:spAutoFit/>
          </a:bodyPr>
          <a:lstStyle/>
          <a:p>
            <a:pPr algn="ctr"/>
            <a:r>
              <a:rPr lang="en-US" sz="4800" dirty="0">
                <a:solidFill>
                  <a:schemeClr val="bg1"/>
                </a:solidFill>
                <a:latin typeface="Cambria" panose="02040503050406030204" pitchFamily="18" charset="0"/>
              </a:rPr>
              <a:t>GRIEF</a:t>
            </a:r>
          </a:p>
        </p:txBody>
      </p:sp>
      <p:sp>
        <p:nvSpPr>
          <p:cNvPr id="4" name="TextBox 3"/>
          <p:cNvSpPr txBox="1"/>
          <p:nvPr/>
        </p:nvSpPr>
        <p:spPr>
          <a:xfrm>
            <a:off x="751113" y="2632779"/>
            <a:ext cx="9895115" cy="2308324"/>
          </a:xfrm>
          <a:prstGeom prst="rect">
            <a:avLst/>
          </a:prstGeom>
          <a:noFill/>
        </p:spPr>
        <p:txBody>
          <a:bodyPr wrap="square" rtlCol="0">
            <a:spAutoFit/>
          </a:bodyPr>
          <a:lstStyle/>
          <a:p>
            <a:pPr algn="ctr">
              <a:buClr>
                <a:schemeClr val="tx2">
                  <a:lumMod val="75000"/>
                </a:schemeClr>
              </a:buClr>
            </a:pPr>
            <a:endParaRPr lang="en-US" b="1" dirty="0"/>
          </a:p>
          <a:p>
            <a:pPr algn="ctr">
              <a:buClr>
                <a:schemeClr val="tx2">
                  <a:lumMod val="75000"/>
                </a:schemeClr>
              </a:buClr>
            </a:pPr>
            <a:r>
              <a:rPr lang="en-US" sz="4000" b="1" dirty="0">
                <a:solidFill>
                  <a:schemeClr val="tx2"/>
                </a:solidFill>
                <a:latin typeface="Cambria" panose="02040503050406030204" pitchFamily="18" charset="0"/>
                <a:ea typeface="Cambria" panose="02040503050406030204" pitchFamily="18" charset="0"/>
              </a:rPr>
              <a:t>Disenfranchised grief</a:t>
            </a:r>
            <a:r>
              <a:rPr lang="en-US" sz="4000" dirty="0">
                <a:solidFill>
                  <a:schemeClr val="tx2"/>
                </a:solidFill>
                <a:latin typeface="Cambria" panose="02040503050406030204" pitchFamily="18" charset="0"/>
                <a:ea typeface="Cambria" panose="02040503050406030204" pitchFamily="18" charset="0"/>
              </a:rPr>
              <a:t>: grief that is not openly acknowledged, socially accepted or publicly mourned.</a:t>
            </a:r>
            <a:endParaRPr lang="en-US" sz="4400" i="1" dirty="0">
              <a:solidFill>
                <a:schemeClr val="tx2"/>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4652954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0" y="0"/>
            <a:ext cx="10972800" cy="9144000"/>
          </a:xfrm>
          <a:prstGeom prst="rect">
            <a:avLst/>
          </a:prstGeom>
        </p:spPr>
      </p:pic>
      <p:sp>
        <p:nvSpPr>
          <p:cNvPr id="2" name="TextBox 1"/>
          <p:cNvSpPr txBox="1"/>
          <p:nvPr/>
        </p:nvSpPr>
        <p:spPr>
          <a:xfrm>
            <a:off x="903513" y="226611"/>
            <a:ext cx="9427029" cy="707886"/>
          </a:xfrm>
          <a:prstGeom prst="rect">
            <a:avLst/>
          </a:prstGeom>
          <a:noFill/>
        </p:spPr>
        <p:txBody>
          <a:bodyPr wrap="square" rtlCol="0">
            <a:spAutoFit/>
          </a:bodyPr>
          <a:lstStyle/>
          <a:p>
            <a:pPr algn="ctr"/>
            <a:r>
              <a:rPr lang="en-US" sz="4000" dirty="0">
                <a:solidFill>
                  <a:schemeClr val="bg1"/>
                </a:solidFill>
                <a:latin typeface="Cambria" panose="02040503050406030204" pitchFamily="18" charset="0"/>
              </a:rPr>
              <a:t>WHO ARE THESE PARENT ATTORNEYS</a:t>
            </a:r>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8791" y="1722120"/>
            <a:ext cx="10155217" cy="5532120"/>
          </a:xfrm>
          <a:prstGeom prst="rect">
            <a:avLst/>
          </a:prstGeom>
        </p:spPr>
      </p:pic>
    </p:spTree>
    <p:extLst>
      <p:ext uri="{BB962C8B-B14F-4D97-AF65-F5344CB8AC3E}">
        <p14:creationId xmlns:p14="http://schemas.microsoft.com/office/powerpoint/2010/main" val="20300590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0" y="0"/>
            <a:ext cx="10972800" cy="9144000"/>
          </a:xfrm>
          <a:prstGeom prst="rect">
            <a:avLst/>
          </a:prstGeom>
        </p:spPr>
      </p:pic>
      <p:sp>
        <p:nvSpPr>
          <p:cNvPr id="2" name="TextBox 1"/>
          <p:cNvSpPr txBox="1"/>
          <p:nvPr/>
        </p:nvSpPr>
        <p:spPr>
          <a:xfrm>
            <a:off x="903513" y="226611"/>
            <a:ext cx="9427029" cy="707886"/>
          </a:xfrm>
          <a:prstGeom prst="rect">
            <a:avLst/>
          </a:prstGeom>
          <a:noFill/>
        </p:spPr>
        <p:txBody>
          <a:bodyPr wrap="square" rtlCol="0">
            <a:spAutoFit/>
          </a:bodyPr>
          <a:lstStyle/>
          <a:p>
            <a:pPr algn="ctr"/>
            <a:r>
              <a:rPr lang="en-US" sz="4000" dirty="0">
                <a:solidFill>
                  <a:schemeClr val="bg1"/>
                </a:solidFill>
                <a:latin typeface="Cambria" panose="02040503050406030204" pitchFamily="18" charset="0"/>
              </a:rPr>
              <a:t>WHO ARE THESE PARENT ATTORNEYS</a:t>
            </a:r>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4419" y="1578151"/>
            <a:ext cx="9065077" cy="6002073"/>
          </a:xfrm>
          <a:prstGeom prst="rect">
            <a:avLst/>
          </a:prstGeom>
        </p:spPr>
      </p:pic>
    </p:spTree>
    <p:extLst>
      <p:ext uri="{BB962C8B-B14F-4D97-AF65-F5344CB8AC3E}">
        <p14:creationId xmlns:p14="http://schemas.microsoft.com/office/powerpoint/2010/main" val="30647616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0" y="0"/>
            <a:ext cx="10972800" cy="9144000"/>
          </a:xfrm>
          <a:prstGeom prst="rect">
            <a:avLst/>
          </a:prstGeom>
        </p:spPr>
      </p:pic>
      <p:sp>
        <p:nvSpPr>
          <p:cNvPr id="2" name="TextBox 1"/>
          <p:cNvSpPr txBox="1"/>
          <p:nvPr/>
        </p:nvSpPr>
        <p:spPr>
          <a:xfrm>
            <a:off x="903513" y="226611"/>
            <a:ext cx="9427029" cy="707886"/>
          </a:xfrm>
          <a:prstGeom prst="rect">
            <a:avLst/>
          </a:prstGeom>
          <a:noFill/>
        </p:spPr>
        <p:txBody>
          <a:bodyPr wrap="square" rtlCol="0">
            <a:spAutoFit/>
          </a:bodyPr>
          <a:lstStyle/>
          <a:p>
            <a:pPr algn="ctr"/>
            <a:r>
              <a:rPr lang="en-US" sz="4000" dirty="0">
                <a:solidFill>
                  <a:schemeClr val="bg1"/>
                </a:solidFill>
                <a:latin typeface="Cambria" panose="02040503050406030204" pitchFamily="18" charset="0"/>
              </a:rPr>
              <a:t>WHO ARE THESE PARENT ATTORNEYS</a:t>
            </a:r>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73627" y="1804181"/>
            <a:ext cx="8686800" cy="5345723"/>
          </a:xfrm>
          <a:prstGeom prst="rect">
            <a:avLst/>
          </a:prstGeom>
        </p:spPr>
      </p:pic>
      <p:sp>
        <p:nvSpPr>
          <p:cNvPr id="5" name="TextBox 4"/>
          <p:cNvSpPr txBox="1"/>
          <p:nvPr/>
        </p:nvSpPr>
        <p:spPr>
          <a:xfrm>
            <a:off x="3395797" y="6652260"/>
            <a:ext cx="4442460" cy="769441"/>
          </a:xfrm>
          <a:prstGeom prst="rect">
            <a:avLst/>
          </a:prstGeom>
          <a:solidFill>
            <a:schemeClr val="accent6">
              <a:lumMod val="40000"/>
              <a:lumOff val="60000"/>
            </a:schemeClr>
          </a:solidFill>
        </p:spPr>
        <p:txBody>
          <a:bodyPr wrap="square" rtlCol="0">
            <a:spAutoFit/>
          </a:bodyPr>
          <a:lstStyle/>
          <a:p>
            <a:pPr algn="ctr"/>
            <a:r>
              <a:rPr lang="en-US" sz="4400" dirty="0">
                <a:latin typeface="Cambria" panose="02040503050406030204" pitchFamily="18" charset="0"/>
              </a:rPr>
              <a:t>COLLABORATOR</a:t>
            </a:r>
            <a:r>
              <a:rPr lang="en-US" dirty="0">
                <a:latin typeface="Cambria" panose="02040503050406030204" pitchFamily="18" charset="0"/>
              </a:rPr>
              <a:t> </a:t>
            </a:r>
          </a:p>
        </p:txBody>
      </p:sp>
    </p:spTree>
    <p:extLst>
      <p:ext uri="{BB962C8B-B14F-4D97-AF65-F5344CB8AC3E}">
        <p14:creationId xmlns:p14="http://schemas.microsoft.com/office/powerpoint/2010/main" val="31336927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59205" y="0"/>
            <a:ext cx="10972800" cy="9144000"/>
          </a:xfrm>
          <a:prstGeom prst="rect">
            <a:avLst/>
          </a:prstGeom>
        </p:spPr>
      </p:pic>
      <p:sp>
        <p:nvSpPr>
          <p:cNvPr id="2" name="TextBox 1"/>
          <p:cNvSpPr txBox="1"/>
          <p:nvPr/>
        </p:nvSpPr>
        <p:spPr>
          <a:xfrm>
            <a:off x="903513" y="226611"/>
            <a:ext cx="9427029" cy="769441"/>
          </a:xfrm>
          <a:prstGeom prst="rect">
            <a:avLst/>
          </a:prstGeom>
          <a:noFill/>
        </p:spPr>
        <p:txBody>
          <a:bodyPr wrap="square" rtlCol="0">
            <a:spAutoFit/>
          </a:bodyPr>
          <a:lstStyle/>
          <a:p>
            <a:pPr algn="ctr"/>
            <a:r>
              <a:rPr lang="en-US" sz="4400" dirty="0">
                <a:solidFill>
                  <a:schemeClr val="bg1"/>
                </a:solidFill>
                <a:latin typeface="Cambria" panose="02040503050406030204" pitchFamily="18" charset="0"/>
              </a:rPr>
              <a:t>WORKING WITH PARENT ATTORNEYS</a:t>
            </a:r>
          </a:p>
        </p:txBody>
      </p:sp>
      <p:sp>
        <p:nvSpPr>
          <p:cNvPr id="4" name="TextBox 3"/>
          <p:cNvSpPr txBox="1"/>
          <p:nvPr/>
        </p:nvSpPr>
        <p:spPr>
          <a:xfrm>
            <a:off x="751113" y="2001251"/>
            <a:ext cx="9895115" cy="5262979"/>
          </a:xfrm>
          <a:prstGeom prst="rect">
            <a:avLst/>
          </a:prstGeom>
          <a:noFill/>
        </p:spPr>
        <p:txBody>
          <a:bodyPr wrap="square" rtlCol="0">
            <a:spAutoFit/>
          </a:bodyPr>
          <a:lstStyle/>
          <a:p>
            <a:pPr marL="457200" indent="-457200">
              <a:buClr>
                <a:schemeClr val="tx2">
                  <a:lumMod val="75000"/>
                </a:schemeClr>
              </a:buClr>
              <a:buFont typeface="Arial" panose="020B0604020202020204" pitchFamily="34" charset="0"/>
              <a:buChar char="•"/>
            </a:pPr>
            <a:r>
              <a:rPr lang="en-US" sz="2800" dirty="0">
                <a:solidFill>
                  <a:schemeClr val="tx2">
                    <a:lumMod val="75000"/>
                  </a:schemeClr>
                </a:solidFill>
                <a:latin typeface="Cambria" panose="02040503050406030204" pitchFamily="18" charset="0"/>
                <a:ea typeface="Cambria" panose="02040503050406030204" pitchFamily="18" charset="0"/>
              </a:rPr>
              <a:t>Understand that Parent Attorneys serve three roles: Legal Advocate, Counselor and Collaborator </a:t>
            </a:r>
          </a:p>
          <a:p>
            <a:pPr marL="457200" indent="-457200">
              <a:buClr>
                <a:schemeClr val="tx2">
                  <a:lumMod val="75000"/>
                </a:schemeClr>
              </a:buClr>
              <a:buFont typeface="Arial" panose="020B0604020202020204" pitchFamily="34" charset="0"/>
              <a:buChar char="•"/>
            </a:pPr>
            <a:r>
              <a:rPr lang="en-US" sz="2800" dirty="0">
                <a:solidFill>
                  <a:schemeClr val="tx2">
                    <a:lumMod val="75000"/>
                  </a:schemeClr>
                </a:solidFill>
                <a:latin typeface="Cambria" panose="02040503050406030204" pitchFamily="18" charset="0"/>
                <a:ea typeface="Cambria" panose="02040503050406030204" pitchFamily="18" charset="0"/>
              </a:rPr>
              <a:t>Recognize Parents &amp; Children Have Shared Interest in the Integrity of their Family</a:t>
            </a:r>
          </a:p>
          <a:p>
            <a:pPr marL="457200" indent="-457200">
              <a:buClr>
                <a:schemeClr val="tx2">
                  <a:lumMod val="75000"/>
                </a:schemeClr>
              </a:buClr>
              <a:buFont typeface="Arial" panose="020B0604020202020204" pitchFamily="34" charset="0"/>
              <a:buChar char="•"/>
            </a:pPr>
            <a:r>
              <a:rPr lang="en-US" sz="2800" dirty="0">
                <a:solidFill>
                  <a:schemeClr val="tx2">
                    <a:lumMod val="75000"/>
                  </a:schemeClr>
                </a:solidFill>
                <a:latin typeface="Cambria" panose="02040503050406030204" pitchFamily="18" charset="0"/>
                <a:ea typeface="Cambria" panose="02040503050406030204" pitchFamily="18" charset="0"/>
              </a:rPr>
              <a:t>Attend Case Meetings/Teamings</a:t>
            </a:r>
          </a:p>
          <a:p>
            <a:pPr marL="457200" indent="-457200">
              <a:buClr>
                <a:schemeClr val="tx2">
                  <a:lumMod val="75000"/>
                </a:schemeClr>
              </a:buClr>
              <a:buFont typeface="Arial" panose="020B0604020202020204" pitchFamily="34" charset="0"/>
              <a:buChar char="•"/>
            </a:pPr>
            <a:r>
              <a:rPr lang="en-US" sz="2800" dirty="0">
                <a:solidFill>
                  <a:schemeClr val="tx2">
                    <a:lumMod val="75000"/>
                  </a:schemeClr>
                </a:solidFill>
                <a:latin typeface="Cambria" panose="02040503050406030204" pitchFamily="18" charset="0"/>
                <a:ea typeface="Cambria" panose="02040503050406030204" pitchFamily="18" charset="0"/>
              </a:rPr>
              <a:t>Communicate and Troubleshoot</a:t>
            </a:r>
          </a:p>
          <a:p>
            <a:pPr marL="457200" indent="-457200">
              <a:buClr>
                <a:schemeClr val="tx2">
                  <a:lumMod val="75000"/>
                </a:schemeClr>
              </a:buClr>
              <a:buFont typeface="Arial" panose="020B0604020202020204" pitchFamily="34" charset="0"/>
              <a:buChar char="•"/>
            </a:pPr>
            <a:r>
              <a:rPr lang="en-US" sz="2800" dirty="0">
                <a:solidFill>
                  <a:schemeClr val="tx2">
                    <a:lumMod val="75000"/>
                  </a:schemeClr>
                </a:solidFill>
                <a:latin typeface="Cambria" panose="02040503050406030204" pitchFamily="18" charset="0"/>
                <a:ea typeface="Cambria" panose="02040503050406030204" pitchFamily="18" charset="0"/>
              </a:rPr>
              <a:t>Tailor Services to the Needs of the Parent/Family &amp; Choose Quality over Quantity</a:t>
            </a:r>
          </a:p>
          <a:p>
            <a:pPr marL="457200" indent="-457200">
              <a:buClr>
                <a:schemeClr val="tx2">
                  <a:lumMod val="75000"/>
                </a:schemeClr>
              </a:buClr>
              <a:buFont typeface="Arial" panose="020B0604020202020204" pitchFamily="34" charset="0"/>
              <a:buChar char="•"/>
            </a:pPr>
            <a:r>
              <a:rPr lang="en-US" sz="2800" dirty="0">
                <a:solidFill>
                  <a:schemeClr val="tx2">
                    <a:lumMod val="75000"/>
                  </a:schemeClr>
                </a:solidFill>
                <a:latin typeface="Cambria" panose="02040503050406030204" pitchFamily="18" charset="0"/>
                <a:ea typeface="Cambria" panose="02040503050406030204" pitchFamily="18" charset="0"/>
              </a:rPr>
              <a:t>Advocate for Quality Visitation</a:t>
            </a:r>
          </a:p>
          <a:p>
            <a:pPr marL="457200" indent="-457200">
              <a:buClr>
                <a:schemeClr val="tx2">
                  <a:lumMod val="75000"/>
                </a:schemeClr>
              </a:buClr>
              <a:buFont typeface="Arial" panose="020B0604020202020204" pitchFamily="34" charset="0"/>
              <a:buChar char="•"/>
            </a:pPr>
            <a:r>
              <a:rPr lang="en-US" sz="2800" dirty="0">
                <a:solidFill>
                  <a:schemeClr val="tx2">
                    <a:lumMod val="75000"/>
                  </a:schemeClr>
                </a:solidFill>
                <a:latin typeface="Cambria" panose="02040503050406030204" pitchFamily="18" charset="0"/>
                <a:ea typeface="Cambria" panose="02040503050406030204" pitchFamily="18" charset="0"/>
              </a:rPr>
              <a:t>Maintain contact as a preventative step</a:t>
            </a:r>
          </a:p>
          <a:p>
            <a:pPr marL="457200" indent="-457200">
              <a:buClr>
                <a:schemeClr val="tx2">
                  <a:lumMod val="75000"/>
                </a:schemeClr>
              </a:buClr>
              <a:buFont typeface="Arial" panose="020B0604020202020204" pitchFamily="34" charset="0"/>
              <a:buChar char="•"/>
            </a:pPr>
            <a:endParaRPr lang="en-US" sz="2800" dirty="0">
              <a:solidFill>
                <a:schemeClr val="tx2">
                  <a:lumMod val="75000"/>
                </a:schemeClr>
              </a:solidFill>
              <a:latin typeface="Cambria" panose="02040503050406030204" pitchFamily="18" charset="0"/>
              <a:ea typeface="Cambria" panose="02040503050406030204" pitchFamily="18" charset="0"/>
            </a:endParaRPr>
          </a:p>
          <a:p>
            <a:pPr marL="457200" indent="-457200">
              <a:buClr>
                <a:schemeClr val="tx2">
                  <a:lumMod val="75000"/>
                </a:schemeClr>
              </a:buClr>
              <a:buFont typeface="Arial" panose="020B0604020202020204" pitchFamily="34" charset="0"/>
              <a:buChar char="•"/>
            </a:pPr>
            <a:endParaRPr lang="en-US" sz="2800" dirty="0">
              <a:solidFill>
                <a:schemeClr val="tx2">
                  <a:lumMod val="75000"/>
                </a:schemeClr>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8293922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0" y="0"/>
            <a:ext cx="10972800" cy="9144000"/>
          </a:xfrm>
          <a:prstGeom prst="rect">
            <a:avLst/>
          </a:prstGeom>
        </p:spPr>
      </p:pic>
      <p:sp>
        <p:nvSpPr>
          <p:cNvPr id="2" name="TextBox 1"/>
          <p:cNvSpPr txBox="1"/>
          <p:nvPr/>
        </p:nvSpPr>
        <p:spPr>
          <a:xfrm>
            <a:off x="903513" y="391886"/>
            <a:ext cx="9427029" cy="707886"/>
          </a:xfrm>
          <a:prstGeom prst="rect">
            <a:avLst/>
          </a:prstGeom>
          <a:noFill/>
        </p:spPr>
        <p:txBody>
          <a:bodyPr wrap="square" rtlCol="0">
            <a:spAutoFit/>
          </a:bodyPr>
          <a:lstStyle/>
          <a:p>
            <a:pPr algn="ctr"/>
            <a:r>
              <a:rPr lang="en-US" sz="4000" dirty="0">
                <a:solidFill>
                  <a:schemeClr val="bg1"/>
                </a:solidFill>
                <a:latin typeface="Cambria" panose="02040503050406030204" pitchFamily="18" charset="0"/>
              </a:rPr>
              <a:t>PARENTS ARE THE KEY INGREDIENT</a:t>
            </a:r>
          </a:p>
        </p:txBody>
      </p:sp>
      <p:sp>
        <p:nvSpPr>
          <p:cNvPr id="4" name="TextBox 3"/>
          <p:cNvSpPr txBox="1"/>
          <p:nvPr/>
        </p:nvSpPr>
        <p:spPr>
          <a:xfrm>
            <a:off x="1315210" y="3330215"/>
            <a:ext cx="8342379" cy="1446550"/>
          </a:xfrm>
          <a:prstGeom prst="rect">
            <a:avLst/>
          </a:prstGeom>
          <a:ln/>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4400" dirty="0">
                <a:solidFill>
                  <a:schemeClr val="tx1"/>
                </a:solidFill>
                <a:latin typeface="Cambria" panose="02040503050406030204" pitchFamily="18" charset="0"/>
              </a:rPr>
              <a:t>Without the parent, most FGDM conferences wouldn’t happen</a:t>
            </a:r>
          </a:p>
        </p:txBody>
      </p:sp>
    </p:spTree>
    <p:extLst>
      <p:ext uri="{BB962C8B-B14F-4D97-AF65-F5344CB8AC3E}">
        <p14:creationId xmlns:p14="http://schemas.microsoft.com/office/powerpoint/2010/main" val="38974277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0" y="0"/>
            <a:ext cx="10972800" cy="9144000"/>
          </a:xfrm>
          <a:prstGeom prst="rect">
            <a:avLst/>
          </a:prstGeom>
        </p:spPr>
      </p:pic>
      <p:sp>
        <p:nvSpPr>
          <p:cNvPr id="2" name="TextBox 1"/>
          <p:cNvSpPr txBox="1"/>
          <p:nvPr/>
        </p:nvSpPr>
        <p:spPr>
          <a:xfrm>
            <a:off x="903513" y="391886"/>
            <a:ext cx="9427029" cy="707886"/>
          </a:xfrm>
          <a:prstGeom prst="rect">
            <a:avLst/>
          </a:prstGeom>
          <a:noFill/>
        </p:spPr>
        <p:txBody>
          <a:bodyPr wrap="square" rtlCol="0">
            <a:spAutoFit/>
          </a:bodyPr>
          <a:lstStyle/>
          <a:p>
            <a:pPr algn="ctr"/>
            <a:r>
              <a:rPr lang="en-US" sz="4000" dirty="0">
                <a:solidFill>
                  <a:schemeClr val="bg1"/>
                </a:solidFill>
                <a:latin typeface="Cambria" panose="02040503050406030204" pitchFamily="18" charset="0"/>
              </a:rPr>
              <a:t>PARENTS ARE THE KEY INGREDIENT</a:t>
            </a:r>
          </a:p>
        </p:txBody>
      </p:sp>
      <p:sp>
        <p:nvSpPr>
          <p:cNvPr id="4" name="TextBox 3"/>
          <p:cNvSpPr txBox="1"/>
          <p:nvPr/>
        </p:nvSpPr>
        <p:spPr>
          <a:xfrm>
            <a:off x="751113" y="1839686"/>
            <a:ext cx="9895115" cy="5632311"/>
          </a:xfrm>
          <a:prstGeom prst="rect">
            <a:avLst/>
          </a:prstGeom>
          <a:noFill/>
        </p:spPr>
        <p:txBody>
          <a:bodyPr wrap="square" rtlCol="0">
            <a:spAutoFit/>
          </a:bodyPr>
          <a:lstStyle/>
          <a:p>
            <a:pPr marL="571500" indent="-571500">
              <a:buFont typeface="Wingdings" panose="05000000000000000000" pitchFamily="2" charset="2"/>
              <a:buChar char="v"/>
            </a:pPr>
            <a:r>
              <a:rPr lang="en-US" sz="3600" dirty="0">
                <a:solidFill>
                  <a:schemeClr val="tx2">
                    <a:lumMod val="75000"/>
                  </a:schemeClr>
                </a:solidFill>
                <a:latin typeface="Cambria" panose="02040503050406030204" pitchFamily="18" charset="0"/>
              </a:rPr>
              <a:t>Majority of FGDM conferences are offered to parents</a:t>
            </a:r>
          </a:p>
          <a:p>
            <a:pPr marL="571500" indent="-571500">
              <a:buFont typeface="Wingdings" panose="05000000000000000000" pitchFamily="2" charset="2"/>
              <a:buChar char="v"/>
            </a:pPr>
            <a:r>
              <a:rPr lang="en-US" sz="3600" dirty="0">
                <a:solidFill>
                  <a:schemeClr val="tx2">
                    <a:lumMod val="75000"/>
                  </a:schemeClr>
                </a:solidFill>
                <a:latin typeface="Cambria" panose="02040503050406030204" pitchFamily="18" charset="0"/>
              </a:rPr>
              <a:t>Parent engagement is key parent buy-in</a:t>
            </a:r>
          </a:p>
          <a:p>
            <a:pPr marL="571500" indent="-571500">
              <a:buFont typeface="Wingdings" panose="05000000000000000000" pitchFamily="2" charset="2"/>
              <a:buChar char="v"/>
            </a:pPr>
            <a:r>
              <a:rPr lang="en-US" sz="3600" dirty="0">
                <a:solidFill>
                  <a:schemeClr val="tx2">
                    <a:lumMod val="75000"/>
                  </a:schemeClr>
                </a:solidFill>
                <a:latin typeface="Cambria" panose="02040503050406030204" pitchFamily="18" charset="0"/>
              </a:rPr>
              <a:t>Parents need to trust you understand their story</a:t>
            </a:r>
          </a:p>
          <a:p>
            <a:pPr marL="571500" indent="-571500">
              <a:buFont typeface="Wingdings" panose="05000000000000000000" pitchFamily="2" charset="2"/>
              <a:buChar char="v"/>
            </a:pPr>
            <a:r>
              <a:rPr lang="en-US" sz="3600" dirty="0">
                <a:solidFill>
                  <a:schemeClr val="tx2">
                    <a:lumMod val="75000"/>
                  </a:schemeClr>
                </a:solidFill>
                <a:latin typeface="Cambria" panose="02040503050406030204" pitchFamily="18" charset="0"/>
              </a:rPr>
              <a:t>Parents need to trust the FGDM process</a:t>
            </a:r>
          </a:p>
          <a:p>
            <a:pPr marL="571500" indent="-571500">
              <a:buFont typeface="Wingdings" panose="05000000000000000000" pitchFamily="2" charset="2"/>
              <a:buChar char="v"/>
            </a:pPr>
            <a:r>
              <a:rPr lang="en-US" sz="3600" dirty="0">
                <a:solidFill>
                  <a:schemeClr val="tx2">
                    <a:lumMod val="75000"/>
                  </a:schemeClr>
                </a:solidFill>
                <a:latin typeface="Cambria" panose="02040503050406030204" pitchFamily="18" charset="0"/>
              </a:rPr>
              <a:t>Understanding the parent and parent attorney role can help ensure you have the key ingredient </a:t>
            </a:r>
          </a:p>
          <a:p>
            <a:pPr marL="571500" indent="-571500">
              <a:buFont typeface="Wingdings" panose="05000000000000000000" pitchFamily="2" charset="2"/>
              <a:buChar char="v"/>
            </a:pPr>
            <a:endParaRPr lang="en-US" sz="3600" dirty="0">
              <a:solidFill>
                <a:schemeClr val="tx2">
                  <a:lumMod val="75000"/>
                </a:schemeClr>
              </a:solidFill>
              <a:latin typeface="Cambria" panose="02040503050406030204" pitchFamily="18" charset="0"/>
            </a:endParaRPr>
          </a:p>
        </p:txBody>
      </p:sp>
    </p:spTree>
    <p:extLst>
      <p:ext uri="{BB962C8B-B14F-4D97-AF65-F5344CB8AC3E}">
        <p14:creationId xmlns:p14="http://schemas.microsoft.com/office/powerpoint/2010/main" val="32928161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0" y="0"/>
            <a:ext cx="10972800" cy="9144000"/>
          </a:xfrm>
          <a:prstGeom prst="rect">
            <a:avLst/>
          </a:prstGeom>
        </p:spPr>
      </p:pic>
      <p:sp>
        <p:nvSpPr>
          <p:cNvPr id="2" name="TextBox 1"/>
          <p:cNvSpPr txBox="1"/>
          <p:nvPr/>
        </p:nvSpPr>
        <p:spPr>
          <a:xfrm>
            <a:off x="1037783" y="275002"/>
            <a:ext cx="9427029" cy="646331"/>
          </a:xfrm>
          <a:prstGeom prst="rect">
            <a:avLst/>
          </a:prstGeom>
          <a:noFill/>
        </p:spPr>
        <p:txBody>
          <a:bodyPr wrap="square" rtlCol="0">
            <a:spAutoFit/>
          </a:bodyPr>
          <a:lstStyle/>
          <a:p>
            <a:pPr algn="ctr"/>
            <a:r>
              <a:rPr lang="en-US" sz="3600" dirty="0">
                <a:solidFill>
                  <a:schemeClr val="bg1"/>
                </a:solidFill>
                <a:latin typeface="Cambria" panose="02040503050406030204" pitchFamily="18" charset="0"/>
              </a:rPr>
              <a:t>COMMUNICATION TIPS TO BETTER ENGAGE</a:t>
            </a:r>
          </a:p>
        </p:txBody>
      </p:sp>
      <p:sp>
        <p:nvSpPr>
          <p:cNvPr id="4" name="TextBox 3"/>
          <p:cNvSpPr txBox="1"/>
          <p:nvPr/>
        </p:nvSpPr>
        <p:spPr>
          <a:xfrm>
            <a:off x="803741" y="2119663"/>
            <a:ext cx="9895115" cy="3231654"/>
          </a:xfrm>
          <a:prstGeom prst="rect">
            <a:avLst/>
          </a:prstGeom>
          <a:noFill/>
        </p:spPr>
        <p:txBody>
          <a:bodyPr wrap="square" rtlCol="0">
            <a:spAutoFit/>
          </a:bodyPr>
          <a:lstStyle/>
          <a:p>
            <a:pPr marL="457200" indent="-457200">
              <a:buClr>
                <a:schemeClr val="tx2">
                  <a:lumMod val="75000"/>
                </a:schemeClr>
              </a:buClr>
              <a:buFont typeface="Arial" panose="020B0604020202020204" pitchFamily="34" charset="0"/>
              <a:buChar char="•"/>
            </a:pPr>
            <a:r>
              <a:rPr lang="en-US" sz="4400" b="1" dirty="0">
                <a:solidFill>
                  <a:schemeClr val="tx2">
                    <a:lumMod val="75000"/>
                  </a:schemeClr>
                </a:solidFill>
                <a:latin typeface="Cambria" panose="02040503050406030204" pitchFamily="18" charset="0"/>
                <a:ea typeface="Cambria" panose="02040503050406030204" pitchFamily="18" charset="0"/>
              </a:rPr>
              <a:t>LISTEN FIRST</a:t>
            </a:r>
          </a:p>
          <a:p>
            <a:pPr marL="457200" indent="-457200">
              <a:buClr>
                <a:schemeClr val="tx2">
                  <a:lumMod val="75000"/>
                </a:schemeClr>
              </a:buClr>
              <a:buFont typeface="Arial" panose="020B0604020202020204" pitchFamily="34" charset="0"/>
              <a:buChar char="•"/>
            </a:pPr>
            <a:r>
              <a:rPr lang="en-US" sz="4400" dirty="0">
                <a:solidFill>
                  <a:schemeClr val="tx2">
                    <a:lumMod val="75000"/>
                  </a:schemeClr>
                </a:solidFill>
                <a:latin typeface="Cambria" panose="02040503050406030204" pitchFamily="18" charset="0"/>
                <a:ea typeface="Cambria" panose="02040503050406030204" pitchFamily="18" charset="0"/>
              </a:rPr>
              <a:t>Acknowledge strengths</a:t>
            </a:r>
          </a:p>
          <a:p>
            <a:pPr marL="457200" indent="-457200">
              <a:buClr>
                <a:schemeClr val="tx2">
                  <a:lumMod val="75000"/>
                </a:schemeClr>
              </a:buClr>
              <a:buFont typeface="Arial" panose="020B0604020202020204" pitchFamily="34" charset="0"/>
              <a:buChar char="•"/>
            </a:pPr>
            <a:r>
              <a:rPr lang="en-US" sz="4400" dirty="0">
                <a:solidFill>
                  <a:schemeClr val="tx2">
                    <a:lumMod val="75000"/>
                  </a:schemeClr>
                </a:solidFill>
                <a:latin typeface="Cambria" panose="02040503050406030204" pitchFamily="18" charset="0"/>
                <a:ea typeface="Cambria" panose="02040503050406030204" pitchFamily="18" charset="0"/>
              </a:rPr>
              <a:t>Offer services that enhance</a:t>
            </a:r>
          </a:p>
          <a:p>
            <a:pPr marL="457200" indent="-457200">
              <a:buClr>
                <a:schemeClr val="tx2">
                  <a:lumMod val="75000"/>
                </a:schemeClr>
              </a:buClr>
              <a:buFont typeface="Arial" panose="020B0604020202020204" pitchFamily="34" charset="0"/>
              <a:buChar char="•"/>
            </a:pPr>
            <a:r>
              <a:rPr lang="en-US" sz="4400" dirty="0">
                <a:solidFill>
                  <a:schemeClr val="tx2">
                    <a:lumMod val="75000"/>
                  </a:schemeClr>
                </a:solidFill>
                <a:latin typeface="Cambria" panose="02040503050406030204" pitchFamily="18" charset="0"/>
                <a:ea typeface="Cambria" panose="02040503050406030204" pitchFamily="18" charset="0"/>
              </a:rPr>
              <a:t>Be flexible and provide options</a:t>
            </a:r>
          </a:p>
          <a:p>
            <a:pPr marL="457200" indent="-457200">
              <a:buClr>
                <a:schemeClr val="tx2">
                  <a:lumMod val="75000"/>
                </a:schemeClr>
              </a:buClr>
              <a:buFont typeface="Arial" panose="020B0604020202020204" pitchFamily="34" charset="0"/>
              <a:buChar char="•"/>
            </a:pPr>
            <a:endParaRPr lang="en-US" sz="2800" dirty="0">
              <a:solidFill>
                <a:schemeClr val="tx2">
                  <a:lumMod val="75000"/>
                </a:schemeClr>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0853226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0" y="-78941"/>
            <a:ext cx="10972800" cy="9144000"/>
          </a:xfrm>
          <a:prstGeom prst="rect">
            <a:avLst/>
          </a:prstGeom>
        </p:spPr>
      </p:pic>
      <p:sp>
        <p:nvSpPr>
          <p:cNvPr id="2" name="TextBox 1"/>
          <p:cNvSpPr txBox="1"/>
          <p:nvPr/>
        </p:nvSpPr>
        <p:spPr>
          <a:xfrm>
            <a:off x="903513" y="391886"/>
            <a:ext cx="9427029" cy="707886"/>
          </a:xfrm>
          <a:prstGeom prst="rect">
            <a:avLst/>
          </a:prstGeom>
          <a:noFill/>
        </p:spPr>
        <p:txBody>
          <a:bodyPr wrap="square" rtlCol="0">
            <a:spAutoFit/>
          </a:bodyPr>
          <a:lstStyle/>
          <a:p>
            <a:pPr algn="ctr"/>
            <a:r>
              <a:rPr lang="en-US" sz="4000" dirty="0">
                <a:solidFill>
                  <a:schemeClr val="bg1"/>
                </a:solidFill>
                <a:latin typeface="Cambria" panose="02040503050406030204" pitchFamily="18" charset="0"/>
              </a:rPr>
              <a:t>OVERVIEW OF PRESENTATION</a:t>
            </a:r>
          </a:p>
        </p:txBody>
      </p:sp>
      <p:sp>
        <p:nvSpPr>
          <p:cNvPr id="4" name="TextBox 3"/>
          <p:cNvSpPr txBox="1"/>
          <p:nvPr/>
        </p:nvSpPr>
        <p:spPr>
          <a:xfrm>
            <a:off x="830054" y="2168607"/>
            <a:ext cx="9895115" cy="4832092"/>
          </a:xfrm>
          <a:prstGeom prst="rect">
            <a:avLst/>
          </a:prstGeom>
          <a:noFill/>
        </p:spPr>
        <p:txBody>
          <a:bodyPr wrap="square" rtlCol="0">
            <a:spAutoFit/>
          </a:bodyPr>
          <a:lstStyle/>
          <a:p>
            <a:pPr marL="342900" indent="-342900">
              <a:buFont typeface="Wingdings" panose="05000000000000000000" pitchFamily="2" charset="2"/>
              <a:buChar char="v"/>
            </a:pPr>
            <a:r>
              <a:rPr lang="en-US" sz="4400" dirty="0">
                <a:solidFill>
                  <a:schemeClr val="tx2">
                    <a:lumMod val="75000"/>
                  </a:schemeClr>
                </a:solidFill>
                <a:latin typeface="Cambria" panose="02040503050406030204" pitchFamily="18" charset="0"/>
              </a:rPr>
              <a:t>Who Are These Parents </a:t>
            </a:r>
          </a:p>
          <a:p>
            <a:endParaRPr lang="en-US" sz="4400" dirty="0">
              <a:solidFill>
                <a:schemeClr val="tx2">
                  <a:lumMod val="75000"/>
                </a:schemeClr>
              </a:solidFill>
              <a:latin typeface="Cambria" panose="02040503050406030204" pitchFamily="18" charset="0"/>
            </a:endParaRPr>
          </a:p>
          <a:p>
            <a:pPr marL="342900" indent="-342900">
              <a:buFont typeface="Wingdings" panose="05000000000000000000" pitchFamily="2" charset="2"/>
              <a:buChar char="v"/>
            </a:pPr>
            <a:r>
              <a:rPr lang="en-US" sz="4400" dirty="0">
                <a:solidFill>
                  <a:schemeClr val="tx2">
                    <a:lumMod val="75000"/>
                  </a:schemeClr>
                </a:solidFill>
                <a:latin typeface="Cambria" panose="02040503050406030204" pitchFamily="18" charset="0"/>
              </a:rPr>
              <a:t>Who Are These Parent Attorneys</a:t>
            </a:r>
          </a:p>
          <a:p>
            <a:endParaRPr lang="en-US" sz="4400" dirty="0">
              <a:solidFill>
                <a:schemeClr val="tx2">
                  <a:lumMod val="75000"/>
                </a:schemeClr>
              </a:solidFill>
              <a:latin typeface="Cambria" panose="02040503050406030204" pitchFamily="18" charset="0"/>
            </a:endParaRPr>
          </a:p>
          <a:p>
            <a:pPr marL="342900" indent="-342900">
              <a:buFont typeface="Wingdings" panose="05000000000000000000" pitchFamily="2" charset="2"/>
              <a:buChar char="v"/>
            </a:pPr>
            <a:r>
              <a:rPr lang="en-US" sz="4400" dirty="0">
                <a:solidFill>
                  <a:schemeClr val="tx2">
                    <a:lumMod val="75000"/>
                  </a:schemeClr>
                </a:solidFill>
                <a:latin typeface="Cambria" panose="02040503050406030204" pitchFamily="18" charset="0"/>
              </a:rPr>
              <a:t>Parents as the Essential Ingredient for FGDM</a:t>
            </a:r>
          </a:p>
          <a:p>
            <a:endParaRPr lang="en-US" sz="4400" dirty="0">
              <a:solidFill>
                <a:schemeClr val="tx2">
                  <a:lumMod val="75000"/>
                </a:schemeClr>
              </a:solidFill>
              <a:latin typeface="Cambria" panose="02040503050406030204" pitchFamily="18" charset="0"/>
            </a:endParaRPr>
          </a:p>
        </p:txBody>
      </p:sp>
    </p:spTree>
    <p:extLst>
      <p:ext uri="{BB962C8B-B14F-4D97-AF65-F5344CB8AC3E}">
        <p14:creationId xmlns:p14="http://schemas.microsoft.com/office/powerpoint/2010/main" val="15261329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0" y="0"/>
            <a:ext cx="10972800" cy="9144000"/>
          </a:xfrm>
          <a:prstGeom prst="rect">
            <a:avLst/>
          </a:prstGeom>
        </p:spPr>
      </p:pic>
      <p:sp>
        <p:nvSpPr>
          <p:cNvPr id="2" name="TextBox 1"/>
          <p:cNvSpPr txBox="1"/>
          <p:nvPr/>
        </p:nvSpPr>
        <p:spPr>
          <a:xfrm>
            <a:off x="1037783" y="275002"/>
            <a:ext cx="9427029" cy="646331"/>
          </a:xfrm>
          <a:prstGeom prst="rect">
            <a:avLst/>
          </a:prstGeom>
          <a:noFill/>
        </p:spPr>
        <p:txBody>
          <a:bodyPr wrap="square" rtlCol="0">
            <a:spAutoFit/>
          </a:bodyPr>
          <a:lstStyle/>
          <a:p>
            <a:pPr algn="ctr"/>
            <a:r>
              <a:rPr lang="en-US" sz="3600" dirty="0">
                <a:solidFill>
                  <a:schemeClr val="bg1"/>
                </a:solidFill>
                <a:latin typeface="Cambria" panose="02040503050406030204" pitchFamily="18" charset="0"/>
              </a:rPr>
              <a:t>COMMUNICATION TIPS TO BETTER ENGAGE</a:t>
            </a:r>
          </a:p>
        </p:txBody>
      </p:sp>
      <p:sp>
        <p:nvSpPr>
          <p:cNvPr id="4" name="TextBox 3"/>
          <p:cNvSpPr txBox="1"/>
          <p:nvPr/>
        </p:nvSpPr>
        <p:spPr>
          <a:xfrm>
            <a:off x="803741" y="2119663"/>
            <a:ext cx="9895115" cy="4216539"/>
          </a:xfrm>
          <a:prstGeom prst="rect">
            <a:avLst/>
          </a:prstGeom>
          <a:noFill/>
        </p:spPr>
        <p:txBody>
          <a:bodyPr wrap="square" rtlCol="0">
            <a:spAutoFit/>
          </a:bodyPr>
          <a:lstStyle/>
          <a:p>
            <a:pPr marL="457200" indent="-457200">
              <a:buClr>
                <a:schemeClr val="tx2">
                  <a:lumMod val="75000"/>
                </a:schemeClr>
              </a:buClr>
              <a:buFont typeface="Arial" panose="020B0604020202020204" pitchFamily="34" charset="0"/>
              <a:buChar char="•"/>
            </a:pPr>
            <a:r>
              <a:rPr lang="en-US" sz="4000" dirty="0">
                <a:solidFill>
                  <a:schemeClr val="tx2">
                    <a:lumMod val="75000"/>
                  </a:schemeClr>
                </a:solidFill>
                <a:latin typeface="Cambria" panose="02040503050406030204" pitchFamily="18" charset="0"/>
                <a:ea typeface="Cambria" panose="02040503050406030204" pitchFamily="18" charset="0"/>
              </a:rPr>
              <a:t>Express empathy</a:t>
            </a:r>
          </a:p>
          <a:p>
            <a:pPr marL="457200" indent="-457200">
              <a:buClr>
                <a:schemeClr val="tx2">
                  <a:lumMod val="75000"/>
                </a:schemeClr>
              </a:buClr>
              <a:buFont typeface="Arial" panose="020B0604020202020204" pitchFamily="34" charset="0"/>
              <a:buChar char="•"/>
            </a:pPr>
            <a:r>
              <a:rPr lang="en-US" sz="4000" dirty="0">
                <a:solidFill>
                  <a:schemeClr val="tx2">
                    <a:lumMod val="75000"/>
                  </a:schemeClr>
                </a:solidFill>
                <a:latin typeface="Cambria" panose="02040503050406030204" pitchFamily="18" charset="0"/>
                <a:ea typeface="Cambria" panose="02040503050406030204" pitchFamily="18" charset="0"/>
              </a:rPr>
              <a:t>Understand how trauma is manifesting</a:t>
            </a:r>
          </a:p>
          <a:p>
            <a:pPr marL="457200" indent="-457200">
              <a:buClr>
                <a:schemeClr val="tx2">
                  <a:lumMod val="75000"/>
                </a:schemeClr>
              </a:buClr>
              <a:buFont typeface="Arial" panose="020B0604020202020204" pitchFamily="34" charset="0"/>
              <a:buChar char="•"/>
            </a:pPr>
            <a:r>
              <a:rPr lang="en-US" sz="4000" dirty="0">
                <a:solidFill>
                  <a:schemeClr val="tx2">
                    <a:lumMod val="75000"/>
                  </a:schemeClr>
                </a:solidFill>
                <a:latin typeface="Cambria" panose="02040503050406030204" pitchFamily="18" charset="0"/>
                <a:ea typeface="Cambria" panose="02040503050406030204" pitchFamily="18" charset="0"/>
              </a:rPr>
              <a:t>Remember: the brain’s response can be unconscious </a:t>
            </a:r>
          </a:p>
          <a:p>
            <a:pPr marL="457200" indent="-457200">
              <a:buClr>
                <a:schemeClr val="tx2">
                  <a:lumMod val="75000"/>
                </a:schemeClr>
              </a:buClr>
              <a:buFont typeface="Arial" panose="020B0604020202020204" pitchFamily="34" charset="0"/>
              <a:buChar char="•"/>
            </a:pPr>
            <a:r>
              <a:rPr lang="en-US" sz="4000" dirty="0">
                <a:solidFill>
                  <a:schemeClr val="tx2">
                    <a:lumMod val="75000"/>
                  </a:schemeClr>
                </a:solidFill>
                <a:latin typeface="Cambria" panose="02040503050406030204" pitchFamily="18" charset="0"/>
                <a:ea typeface="Cambria" panose="02040503050406030204" pitchFamily="18" charset="0"/>
              </a:rPr>
              <a:t>Understand and validate the parent’s grief</a:t>
            </a:r>
          </a:p>
          <a:p>
            <a:pPr marL="457200" indent="-457200">
              <a:buClr>
                <a:schemeClr val="tx2">
                  <a:lumMod val="75000"/>
                </a:schemeClr>
              </a:buClr>
              <a:buFont typeface="Arial" panose="020B0604020202020204" pitchFamily="34" charset="0"/>
              <a:buChar char="•"/>
            </a:pPr>
            <a:r>
              <a:rPr lang="en-US" sz="4000" dirty="0">
                <a:solidFill>
                  <a:schemeClr val="tx2">
                    <a:lumMod val="75000"/>
                  </a:schemeClr>
                </a:solidFill>
                <a:latin typeface="Cambria" panose="02040503050406030204" pitchFamily="18" charset="0"/>
                <a:ea typeface="Cambria" panose="02040503050406030204" pitchFamily="18" charset="0"/>
              </a:rPr>
              <a:t>Be respectful and calm</a:t>
            </a:r>
          </a:p>
          <a:p>
            <a:pPr>
              <a:buClr>
                <a:schemeClr val="tx2">
                  <a:lumMod val="75000"/>
                </a:schemeClr>
              </a:buClr>
            </a:pPr>
            <a:endParaRPr lang="en-US" sz="2800" dirty="0">
              <a:solidFill>
                <a:schemeClr val="tx2">
                  <a:lumMod val="75000"/>
                </a:schemeClr>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4167444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0" y="0"/>
            <a:ext cx="10972800" cy="9144000"/>
          </a:xfrm>
          <a:prstGeom prst="rect">
            <a:avLst/>
          </a:prstGeom>
        </p:spPr>
      </p:pic>
      <p:sp>
        <p:nvSpPr>
          <p:cNvPr id="2" name="TextBox 1"/>
          <p:cNvSpPr txBox="1"/>
          <p:nvPr/>
        </p:nvSpPr>
        <p:spPr>
          <a:xfrm>
            <a:off x="1037783" y="275002"/>
            <a:ext cx="9427029" cy="646331"/>
          </a:xfrm>
          <a:prstGeom prst="rect">
            <a:avLst/>
          </a:prstGeom>
          <a:noFill/>
        </p:spPr>
        <p:txBody>
          <a:bodyPr wrap="square" rtlCol="0">
            <a:spAutoFit/>
          </a:bodyPr>
          <a:lstStyle/>
          <a:p>
            <a:pPr algn="ctr"/>
            <a:r>
              <a:rPr lang="en-US" sz="3600" dirty="0">
                <a:solidFill>
                  <a:schemeClr val="bg1"/>
                </a:solidFill>
                <a:latin typeface="Cambria" panose="02040503050406030204" pitchFamily="18" charset="0"/>
              </a:rPr>
              <a:t>COMMUNICATION TIPS TO BETTER ENGAGE</a:t>
            </a:r>
          </a:p>
        </p:txBody>
      </p:sp>
      <p:sp>
        <p:nvSpPr>
          <p:cNvPr id="4" name="TextBox 3"/>
          <p:cNvSpPr txBox="1"/>
          <p:nvPr/>
        </p:nvSpPr>
        <p:spPr>
          <a:xfrm>
            <a:off x="803741" y="2119663"/>
            <a:ext cx="9895115" cy="4216539"/>
          </a:xfrm>
          <a:prstGeom prst="rect">
            <a:avLst/>
          </a:prstGeom>
          <a:noFill/>
        </p:spPr>
        <p:txBody>
          <a:bodyPr wrap="square" rtlCol="0">
            <a:spAutoFit/>
          </a:bodyPr>
          <a:lstStyle/>
          <a:p>
            <a:pPr marL="457200" indent="-457200">
              <a:buClr>
                <a:schemeClr val="tx2">
                  <a:lumMod val="75000"/>
                </a:schemeClr>
              </a:buClr>
              <a:buFont typeface="Arial" panose="020B0604020202020204" pitchFamily="34" charset="0"/>
              <a:buChar char="•"/>
            </a:pPr>
            <a:r>
              <a:rPr lang="en-US" sz="4000" dirty="0">
                <a:solidFill>
                  <a:schemeClr val="tx2">
                    <a:lumMod val="75000"/>
                  </a:schemeClr>
                </a:solidFill>
                <a:latin typeface="Cambria" panose="02040503050406030204" pitchFamily="18" charset="0"/>
                <a:ea typeface="Cambria" panose="02040503050406030204" pitchFamily="18" charset="0"/>
              </a:rPr>
              <a:t>Recognize parent’s expertise</a:t>
            </a:r>
          </a:p>
          <a:p>
            <a:pPr marL="457200" indent="-457200">
              <a:buClr>
                <a:schemeClr val="tx2">
                  <a:lumMod val="75000"/>
                </a:schemeClr>
              </a:buClr>
              <a:buFont typeface="Arial" panose="020B0604020202020204" pitchFamily="34" charset="0"/>
              <a:buChar char="•"/>
            </a:pPr>
            <a:r>
              <a:rPr lang="en-US" sz="4000" dirty="0">
                <a:solidFill>
                  <a:schemeClr val="tx2">
                    <a:lumMod val="75000"/>
                  </a:schemeClr>
                </a:solidFill>
                <a:latin typeface="Cambria" panose="02040503050406030204" pitchFamily="18" charset="0"/>
                <a:ea typeface="Cambria" panose="02040503050406030204" pitchFamily="18" charset="0"/>
              </a:rPr>
              <a:t>Stay curious</a:t>
            </a:r>
          </a:p>
          <a:p>
            <a:pPr marL="457200" indent="-457200">
              <a:buClr>
                <a:schemeClr val="tx2">
                  <a:lumMod val="75000"/>
                </a:schemeClr>
              </a:buClr>
              <a:buFont typeface="Arial" panose="020B0604020202020204" pitchFamily="34" charset="0"/>
              <a:buChar char="•"/>
            </a:pPr>
            <a:r>
              <a:rPr lang="en-US" sz="4000" dirty="0">
                <a:solidFill>
                  <a:schemeClr val="tx2">
                    <a:lumMod val="75000"/>
                  </a:schemeClr>
                </a:solidFill>
                <a:latin typeface="Cambria" panose="02040503050406030204" pitchFamily="18" charset="0"/>
                <a:ea typeface="Cambria" panose="02040503050406030204" pitchFamily="18" charset="0"/>
              </a:rPr>
              <a:t>Be clear about details and eliminate “system” language</a:t>
            </a:r>
          </a:p>
          <a:p>
            <a:pPr marL="457200" indent="-457200">
              <a:buClr>
                <a:schemeClr val="tx2">
                  <a:lumMod val="75000"/>
                </a:schemeClr>
              </a:buClr>
              <a:buFont typeface="Arial" panose="020B0604020202020204" pitchFamily="34" charset="0"/>
              <a:buChar char="•"/>
            </a:pPr>
            <a:r>
              <a:rPr lang="en-US" sz="4000" dirty="0">
                <a:solidFill>
                  <a:schemeClr val="tx2">
                    <a:lumMod val="75000"/>
                  </a:schemeClr>
                </a:solidFill>
                <a:latin typeface="Cambria" panose="02040503050406030204" pitchFamily="18" charset="0"/>
                <a:ea typeface="Cambria" panose="02040503050406030204" pitchFamily="18" charset="0"/>
              </a:rPr>
              <a:t>Encourage parent to be in control of making the decisions about their life</a:t>
            </a:r>
          </a:p>
          <a:p>
            <a:pPr marL="457200" indent="-457200">
              <a:buClr>
                <a:schemeClr val="tx2">
                  <a:lumMod val="75000"/>
                </a:schemeClr>
              </a:buClr>
              <a:buFont typeface="Arial" panose="020B0604020202020204" pitchFamily="34" charset="0"/>
              <a:buChar char="•"/>
            </a:pPr>
            <a:endParaRPr lang="en-US" sz="2800" dirty="0">
              <a:solidFill>
                <a:schemeClr val="tx2">
                  <a:lumMod val="75000"/>
                </a:schemeClr>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6643782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7275" y="1115250"/>
            <a:ext cx="9394273" cy="6638620"/>
          </a:xfrm>
          <a:prstGeom prst="rect">
            <a:avLst/>
          </a:prstGeom>
        </p:spPr>
      </p:pic>
      <p:sp>
        <p:nvSpPr>
          <p:cNvPr id="5" name="TextBox 4"/>
          <p:cNvSpPr txBox="1"/>
          <p:nvPr/>
        </p:nvSpPr>
        <p:spPr>
          <a:xfrm>
            <a:off x="3530279" y="2025569"/>
            <a:ext cx="5220182" cy="646331"/>
          </a:xfrm>
          <a:prstGeom prst="rect">
            <a:avLst/>
          </a:prstGeom>
          <a:solidFill>
            <a:schemeClr val="accent5"/>
          </a:solidFill>
        </p:spPr>
        <p:txBody>
          <a:bodyPr wrap="square" rtlCol="0">
            <a:spAutoFit/>
          </a:bodyPr>
          <a:lstStyle/>
          <a:p>
            <a:r>
              <a:rPr lang="en-US" sz="3600" b="1" dirty="0">
                <a:solidFill>
                  <a:schemeClr val="bg1"/>
                </a:solidFill>
                <a:latin typeface="Cambria" panose="02040503050406030204" pitchFamily="18" charset="0"/>
              </a:rPr>
              <a:t>CONNECTING THE DOTS </a:t>
            </a:r>
          </a:p>
        </p:txBody>
      </p:sp>
    </p:spTree>
    <p:extLst>
      <p:ext uri="{BB962C8B-B14F-4D97-AF65-F5344CB8AC3E}">
        <p14:creationId xmlns:p14="http://schemas.microsoft.com/office/powerpoint/2010/main" val="11607986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0" y="0"/>
            <a:ext cx="10972800" cy="9144000"/>
          </a:xfrm>
          <a:prstGeom prst="rect">
            <a:avLst/>
          </a:prstGeom>
        </p:spPr>
      </p:pic>
      <p:sp>
        <p:nvSpPr>
          <p:cNvPr id="2" name="TextBox 1"/>
          <p:cNvSpPr txBox="1"/>
          <p:nvPr/>
        </p:nvSpPr>
        <p:spPr>
          <a:xfrm>
            <a:off x="99060" y="275002"/>
            <a:ext cx="10599795" cy="646331"/>
          </a:xfrm>
          <a:prstGeom prst="rect">
            <a:avLst/>
          </a:prstGeom>
          <a:noFill/>
        </p:spPr>
        <p:txBody>
          <a:bodyPr wrap="square" rtlCol="0">
            <a:spAutoFit/>
          </a:bodyPr>
          <a:lstStyle/>
          <a:p>
            <a:pPr algn="ctr"/>
            <a:r>
              <a:rPr lang="en-US" sz="3600" dirty="0">
                <a:solidFill>
                  <a:schemeClr val="bg1"/>
                </a:solidFill>
                <a:latin typeface="Cambria" panose="02040503050406030204" pitchFamily="18" charset="0"/>
              </a:rPr>
              <a:t>CONNECTING PARENTS TO FGDM</a:t>
            </a:r>
          </a:p>
        </p:txBody>
      </p:sp>
      <p:sp>
        <p:nvSpPr>
          <p:cNvPr id="5" name="TextBox 4"/>
          <p:cNvSpPr txBox="1"/>
          <p:nvPr/>
        </p:nvSpPr>
        <p:spPr>
          <a:xfrm>
            <a:off x="739140" y="2308860"/>
            <a:ext cx="9593580" cy="3416320"/>
          </a:xfrm>
          <a:prstGeom prst="rect">
            <a:avLst/>
          </a:prstGeom>
          <a:noFill/>
        </p:spPr>
        <p:txBody>
          <a:bodyPr wrap="square" rtlCol="0">
            <a:spAutoFit/>
          </a:bodyPr>
          <a:lstStyle/>
          <a:p>
            <a:pPr marL="457200" indent="-457200">
              <a:buFont typeface="+mj-lt"/>
              <a:buAutoNum type="arabicPeriod"/>
            </a:pPr>
            <a:r>
              <a:rPr lang="en-US" sz="3600" b="1" dirty="0">
                <a:latin typeface="Cambria" panose="02040503050406030204" pitchFamily="18" charset="0"/>
              </a:rPr>
              <a:t>ENGAGE</a:t>
            </a:r>
            <a:r>
              <a:rPr lang="en-US" sz="3600" dirty="0">
                <a:latin typeface="Cambria" panose="02040503050406030204" pitchFamily="18" charset="0"/>
              </a:rPr>
              <a:t> – sell the “product” by highlighting the benefits</a:t>
            </a:r>
          </a:p>
          <a:p>
            <a:pPr marL="457200" indent="-457200">
              <a:buFont typeface="+mj-lt"/>
              <a:buAutoNum type="arabicPeriod"/>
            </a:pPr>
            <a:r>
              <a:rPr lang="en-US" sz="3600" b="1" dirty="0">
                <a:latin typeface="Cambria" panose="02040503050406030204" pitchFamily="18" charset="0"/>
              </a:rPr>
              <a:t>EXPLAIN</a:t>
            </a:r>
            <a:r>
              <a:rPr lang="en-US" sz="3600" dirty="0">
                <a:latin typeface="Cambria" panose="02040503050406030204" pitchFamily="18" charset="0"/>
              </a:rPr>
              <a:t> – Who, What, When, Where, and How</a:t>
            </a:r>
          </a:p>
          <a:p>
            <a:pPr marL="457200" indent="-457200">
              <a:buFont typeface="+mj-lt"/>
              <a:buAutoNum type="arabicPeriod"/>
            </a:pPr>
            <a:r>
              <a:rPr lang="en-US" sz="3600" b="1" dirty="0">
                <a:latin typeface="Cambria" panose="02040503050406030204" pitchFamily="18" charset="0"/>
              </a:rPr>
              <a:t>ENCOURAGE</a:t>
            </a:r>
            <a:r>
              <a:rPr lang="en-US" sz="3600" dirty="0">
                <a:latin typeface="Cambria" panose="02040503050406030204" pitchFamily="18" charset="0"/>
              </a:rPr>
              <a:t> – Emphasize Using Strengths and Taking Charge of their own life</a:t>
            </a:r>
          </a:p>
        </p:txBody>
      </p:sp>
    </p:spTree>
    <p:extLst>
      <p:ext uri="{BB962C8B-B14F-4D97-AF65-F5344CB8AC3E}">
        <p14:creationId xmlns:p14="http://schemas.microsoft.com/office/powerpoint/2010/main" val="42436887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0" y="0"/>
            <a:ext cx="10972800" cy="9144000"/>
          </a:xfrm>
          <a:prstGeom prst="rect">
            <a:avLst/>
          </a:prstGeom>
        </p:spPr>
      </p:pic>
      <p:sp>
        <p:nvSpPr>
          <p:cNvPr id="2" name="TextBox 1"/>
          <p:cNvSpPr txBox="1"/>
          <p:nvPr/>
        </p:nvSpPr>
        <p:spPr>
          <a:xfrm>
            <a:off x="0" y="245204"/>
            <a:ext cx="10599795" cy="646331"/>
          </a:xfrm>
          <a:prstGeom prst="rect">
            <a:avLst/>
          </a:prstGeom>
          <a:noFill/>
        </p:spPr>
        <p:txBody>
          <a:bodyPr wrap="square" rtlCol="0">
            <a:spAutoFit/>
          </a:bodyPr>
          <a:lstStyle/>
          <a:p>
            <a:pPr algn="ctr"/>
            <a:r>
              <a:rPr lang="en-US" sz="3600" dirty="0">
                <a:solidFill>
                  <a:schemeClr val="bg1"/>
                </a:solidFill>
                <a:latin typeface="Cambria" panose="02040503050406030204" pitchFamily="18" charset="0"/>
              </a:rPr>
              <a:t>Issues/Concerns/Barriers </a:t>
            </a:r>
          </a:p>
        </p:txBody>
      </p:sp>
      <p:sp>
        <p:nvSpPr>
          <p:cNvPr id="4" name="TextBox 3"/>
          <p:cNvSpPr txBox="1"/>
          <p:nvPr/>
        </p:nvSpPr>
        <p:spPr>
          <a:xfrm>
            <a:off x="2281645" y="2151017"/>
            <a:ext cx="8011886" cy="4770537"/>
          </a:xfrm>
          <a:prstGeom prst="rect">
            <a:avLst/>
          </a:prstGeom>
          <a:noFill/>
        </p:spPr>
        <p:txBody>
          <a:bodyPr wrap="square" rtlCol="0">
            <a:spAutoFit/>
          </a:bodyPr>
          <a:lstStyle/>
          <a:p>
            <a:pPr marL="342900" indent="-342900">
              <a:buFont typeface="Wingdings" panose="05000000000000000000" pitchFamily="2" charset="2"/>
              <a:buChar char="Ø"/>
            </a:pPr>
            <a:r>
              <a:rPr lang="en-US" sz="4000" dirty="0">
                <a:latin typeface="Cambria" panose="02040503050406030204" pitchFamily="18" charset="0"/>
              </a:rPr>
              <a:t>Supports</a:t>
            </a:r>
          </a:p>
          <a:p>
            <a:pPr marL="342900" indent="-342900">
              <a:buFont typeface="Wingdings" panose="05000000000000000000" pitchFamily="2" charset="2"/>
              <a:buChar char="Ø"/>
            </a:pPr>
            <a:r>
              <a:rPr lang="en-US" sz="4000" dirty="0">
                <a:latin typeface="Cambria" panose="02040503050406030204" pitchFamily="18" charset="0"/>
              </a:rPr>
              <a:t>Implicit Biases</a:t>
            </a:r>
          </a:p>
          <a:p>
            <a:pPr marL="342900" indent="-342900">
              <a:buFont typeface="Wingdings" panose="05000000000000000000" pitchFamily="2" charset="2"/>
              <a:buChar char="Ø"/>
            </a:pPr>
            <a:r>
              <a:rPr lang="en-US" sz="4000" dirty="0">
                <a:latin typeface="Cambria" panose="02040503050406030204" pitchFamily="18" charset="0"/>
              </a:rPr>
              <a:t>Parent Feeling Overwhelmed</a:t>
            </a:r>
          </a:p>
          <a:p>
            <a:pPr marL="342900" indent="-342900">
              <a:buFont typeface="Wingdings" panose="05000000000000000000" pitchFamily="2" charset="2"/>
              <a:buChar char="Ø"/>
            </a:pPr>
            <a:r>
              <a:rPr lang="en-US" sz="4000" dirty="0">
                <a:latin typeface="Cambria" panose="02040503050406030204" pitchFamily="18" charset="0"/>
              </a:rPr>
              <a:t>Incarcerated Parent</a:t>
            </a:r>
          </a:p>
          <a:p>
            <a:pPr marL="342900" indent="-342900">
              <a:buFont typeface="Wingdings" panose="05000000000000000000" pitchFamily="2" charset="2"/>
              <a:buChar char="Ø"/>
            </a:pPr>
            <a:r>
              <a:rPr lang="en-US" sz="4000" dirty="0">
                <a:latin typeface="Cambria" panose="02040503050406030204" pitchFamily="18" charset="0"/>
              </a:rPr>
              <a:t>Drug and Alcohol Inpatient </a:t>
            </a:r>
          </a:p>
          <a:p>
            <a:pPr marL="342900" indent="-342900">
              <a:buFont typeface="Wingdings" panose="05000000000000000000" pitchFamily="2" charset="2"/>
              <a:buChar char="Ø"/>
            </a:pPr>
            <a:r>
              <a:rPr lang="en-US" sz="4000" dirty="0">
                <a:latin typeface="Cambria" panose="02040503050406030204" pitchFamily="18" charset="0"/>
              </a:rPr>
              <a:t>Separated Parents</a:t>
            </a:r>
          </a:p>
          <a:p>
            <a:pPr marL="342900" indent="-342900">
              <a:buFont typeface="Wingdings" panose="05000000000000000000" pitchFamily="2" charset="2"/>
              <a:buChar char="Ø"/>
            </a:pPr>
            <a:r>
              <a:rPr lang="en-US" sz="4000" dirty="0">
                <a:latin typeface="Cambria" panose="02040503050406030204" pitchFamily="18" charset="0"/>
              </a:rPr>
              <a:t>Transparency and Trust</a:t>
            </a:r>
          </a:p>
          <a:p>
            <a:pPr marL="342900" indent="-342900">
              <a:buFont typeface="Wingdings" panose="05000000000000000000" pitchFamily="2" charset="2"/>
              <a:buChar char="Ø"/>
            </a:pPr>
            <a:endParaRPr lang="en-US" dirty="0">
              <a:latin typeface="Cambria" panose="02040503050406030204" pitchFamily="18" charset="0"/>
            </a:endParaRPr>
          </a:p>
        </p:txBody>
      </p:sp>
    </p:spTree>
    <p:extLst>
      <p:ext uri="{BB962C8B-B14F-4D97-AF65-F5344CB8AC3E}">
        <p14:creationId xmlns:p14="http://schemas.microsoft.com/office/powerpoint/2010/main" val="24873227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26126" y="0"/>
            <a:ext cx="10972800" cy="9144000"/>
          </a:xfrm>
          <a:prstGeom prst="rect">
            <a:avLst/>
          </a:prstGeom>
        </p:spPr>
      </p:pic>
      <p:sp>
        <p:nvSpPr>
          <p:cNvPr id="2" name="TextBox 1"/>
          <p:cNvSpPr txBox="1"/>
          <p:nvPr/>
        </p:nvSpPr>
        <p:spPr>
          <a:xfrm>
            <a:off x="99060" y="275002"/>
            <a:ext cx="10599795" cy="646331"/>
          </a:xfrm>
          <a:prstGeom prst="rect">
            <a:avLst/>
          </a:prstGeom>
          <a:noFill/>
        </p:spPr>
        <p:txBody>
          <a:bodyPr wrap="square" rtlCol="0">
            <a:spAutoFit/>
          </a:bodyPr>
          <a:lstStyle/>
          <a:p>
            <a:pPr algn="ctr"/>
            <a:r>
              <a:rPr lang="en-US" sz="3600" dirty="0">
                <a:solidFill>
                  <a:schemeClr val="bg1"/>
                </a:solidFill>
                <a:latin typeface="Cambria" panose="02040503050406030204" pitchFamily="18" charset="0"/>
              </a:rPr>
              <a:t>Attorney’s Role Leading Up to FGDM</a:t>
            </a:r>
          </a:p>
        </p:txBody>
      </p:sp>
      <p:sp>
        <p:nvSpPr>
          <p:cNvPr id="4" name="TextBox 3"/>
          <p:cNvSpPr txBox="1"/>
          <p:nvPr/>
        </p:nvSpPr>
        <p:spPr>
          <a:xfrm>
            <a:off x="1663337" y="2473234"/>
            <a:ext cx="8203474" cy="3170099"/>
          </a:xfrm>
          <a:prstGeom prst="rect">
            <a:avLst/>
          </a:prstGeom>
          <a:noFill/>
        </p:spPr>
        <p:txBody>
          <a:bodyPr wrap="square" rtlCol="0">
            <a:spAutoFit/>
          </a:bodyPr>
          <a:lstStyle/>
          <a:p>
            <a:pPr marL="342900" indent="-342900">
              <a:buFont typeface="Wingdings" panose="05000000000000000000" pitchFamily="2" charset="2"/>
              <a:buChar char="Ø"/>
            </a:pPr>
            <a:r>
              <a:rPr lang="en-US" sz="4000" dirty="0">
                <a:latin typeface="Cambria" panose="02040503050406030204" pitchFamily="18" charset="0"/>
              </a:rPr>
              <a:t>Pre-Conference Meeting</a:t>
            </a:r>
          </a:p>
          <a:p>
            <a:pPr marL="342900" indent="-342900">
              <a:buFont typeface="Wingdings" panose="05000000000000000000" pitchFamily="2" charset="2"/>
              <a:buChar char="Ø"/>
            </a:pPr>
            <a:r>
              <a:rPr lang="en-US" sz="4000" dirty="0">
                <a:latin typeface="Cambria" panose="02040503050406030204" pitchFamily="18" charset="0"/>
              </a:rPr>
              <a:t>Don’t rely on 3</a:t>
            </a:r>
            <a:r>
              <a:rPr lang="en-US" sz="4000" baseline="30000" dirty="0">
                <a:latin typeface="Cambria" panose="02040503050406030204" pitchFamily="18" charset="0"/>
              </a:rPr>
              <a:t>rd</a:t>
            </a:r>
            <a:r>
              <a:rPr lang="en-US" sz="4000" dirty="0">
                <a:latin typeface="Cambria" panose="02040503050406030204" pitchFamily="18" charset="0"/>
              </a:rPr>
              <a:t> party to make arrangements for your client</a:t>
            </a:r>
          </a:p>
          <a:p>
            <a:pPr marL="342900" indent="-342900">
              <a:buFont typeface="Wingdings" panose="05000000000000000000" pitchFamily="2" charset="2"/>
              <a:buChar char="Ø"/>
            </a:pPr>
            <a:r>
              <a:rPr lang="en-US" sz="4000" dirty="0">
                <a:latin typeface="Cambria" panose="02040503050406030204" pitchFamily="18" charset="0"/>
              </a:rPr>
              <a:t>If you have been invited, discuss clients desired involvement  </a:t>
            </a:r>
          </a:p>
        </p:txBody>
      </p:sp>
    </p:spTree>
    <p:extLst>
      <p:ext uri="{BB962C8B-B14F-4D97-AF65-F5344CB8AC3E}">
        <p14:creationId xmlns:p14="http://schemas.microsoft.com/office/powerpoint/2010/main" val="3476459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0" y="0"/>
            <a:ext cx="10972800" cy="9144000"/>
          </a:xfrm>
          <a:prstGeom prst="rect">
            <a:avLst/>
          </a:prstGeom>
        </p:spPr>
      </p:pic>
      <p:sp>
        <p:nvSpPr>
          <p:cNvPr id="2" name="TextBox 1"/>
          <p:cNvSpPr txBox="1"/>
          <p:nvPr/>
        </p:nvSpPr>
        <p:spPr>
          <a:xfrm>
            <a:off x="99060" y="275002"/>
            <a:ext cx="10599795" cy="646331"/>
          </a:xfrm>
          <a:prstGeom prst="rect">
            <a:avLst/>
          </a:prstGeom>
          <a:noFill/>
        </p:spPr>
        <p:txBody>
          <a:bodyPr wrap="square" rtlCol="0">
            <a:spAutoFit/>
          </a:bodyPr>
          <a:lstStyle/>
          <a:p>
            <a:pPr algn="ctr"/>
            <a:r>
              <a:rPr lang="en-US" sz="3600" dirty="0">
                <a:solidFill>
                  <a:schemeClr val="bg1"/>
                </a:solidFill>
                <a:latin typeface="Cambria" panose="02040503050406030204" pitchFamily="18" charset="0"/>
              </a:rPr>
              <a:t>Pros/Cons of Attorneys Being Invited to FGDM</a:t>
            </a:r>
          </a:p>
        </p:txBody>
      </p:sp>
      <p:sp>
        <p:nvSpPr>
          <p:cNvPr id="4" name="TextBox 3"/>
          <p:cNvSpPr txBox="1"/>
          <p:nvPr/>
        </p:nvSpPr>
        <p:spPr>
          <a:xfrm>
            <a:off x="435429" y="1971288"/>
            <a:ext cx="10411472" cy="5201424"/>
          </a:xfrm>
          <a:prstGeom prst="rect">
            <a:avLst/>
          </a:prstGeom>
          <a:noFill/>
        </p:spPr>
        <p:txBody>
          <a:bodyPr wrap="square" rtlCol="0">
            <a:spAutoFit/>
          </a:bodyPr>
          <a:lstStyle/>
          <a:p>
            <a:r>
              <a:rPr lang="en-US" sz="2800" b="1" dirty="0">
                <a:latin typeface="Cambria" panose="02040503050406030204" pitchFamily="18" charset="0"/>
              </a:rPr>
              <a:t>PROS</a:t>
            </a:r>
          </a:p>
          <a:p>
            <a:pPr marL="342900" indent="-342900">
              <a:buFont typeface="Wingdings" panose="05000000000000000000" pitchFamily="2" charset="2"/>
              <a:buChar char="Ø"/>
            </a:pPr>
            <a:r>
              <a:rPr lang="en-US" sz="2800" dirty="0">
                <a:latin typeface="Cambria" panose="02040503050406030204" pitchFamily="18" charset="0"/>
              </a:rPr>
              <a:t>May increase parents comfort level and help them open up</a:t>
            </a:r>
          </a:p>
          <a:p>
            <a:pPr marL="342900" indent="-342900">
              <a:buFont typeface="Wingdings" panose="05000000000000000000" pitchFamily="2" charset="2"/>
              <a:buChar char="Ø"/>
            </a:pPr>
            <a:r>
              <a:rPr lang="en-US" sz="2800" dirty="0">
                <a:latin typeface="Cambria" panose="02040503050406030204" pitchFamily="18" charset="0"/>
              </a:rPr>
              <a:t>At times, Attorney may be one of few supports</a:t>
            </a:r>
          </a:p>
          <a:p>
            <a:pPr marL="342900" indent="-342900">
              <a:buFont typeface="Wingdings" panose="05000000000000000000" pitchFamily="2" charset="2"/>
              <a:buChar char="Ø"/>
            </a:pPr>
            <a:r>
              <a:rPr lang="en-US" sz="2800" dirty="0">
                <a:latin typeface="Cambria" panose="02040503050406030204" pitchFamily="18" charset="0"/>
              </a:rPr>
              <a:t>Helps Attorney prepare to advocate what’s most important to the parent</a:t>
            </a:r>
          </a:p>
          <a:p>
            <a:endParaRPr lang="en-US" sz="2800" dirty="0">
              <a:latin typeface="Cambria" panose="02040503050406030204" pitchFamily="18" charset="0"/>
            </a:endParaRPr>
          </a:p>
          <a:p>
            <a:r>
              <a:rPr lang="en-US" sz="2800" b="1" dirty="0">
                <a:latin typeface="Cambria" panose="02040503050406030204" pitchFamily="18" charset="0"/>
              </a:rPr>
              <a:t>CONS</a:t>
            </a:r>
          </a:p>
          <a:p>
            <a:pPr marL="342900" indent="-342900">
              <a:buFont typeface="Wingdings" panose="05000000000000000000" pitchFamily="2" charset="2"/>
              <a:buChar char="Ø"/>
            </a:pPr>
            <a:r>
              <a:rPr lang="en-US" sz="2800" dirty="0">
                <a:latin typeface="Cambria" panose="02040503050406030204" pitchFamily="18" charset="0"/>
              </a:rPr>
              <a:t>Gives the client the same feel as a courtroom</a:t>
            </a:r>
          </a:p>
          <a:p>
            <a:pPr marL="342900" indent="-342900">
              <a:buFont typeface="Wingdings" panose="05000000000000000000" pitchFamily="2" charset="2"/>
              <a:buChar char="Ø"/>
            </a:pPr>
            <a:r>
              <a:rPr lang="en-US" sz="2800" dirty="0">
                <a:latin typeface="Cambria" panose="02040503050406030204" pitchFamily="18" charset="0"/>
              </a:rPr>
              <a:t>Conflicting Roles (Zealous Advocate in Court, Silent Supporter at FGDM)</a:t>
            </a:r>
          </a:p>
          <a:p>
            <a:pPr marL="342900" indent="-342900">
              <a:buFont typeface="Wingdings" panose="05000000000000000000" pitchFamily="2" charset="2"/>
              <a:buChar char="Ø"/>
            </a:pPr>
            <a:r>
              <a:rPr lang="en-US" sz="2800" dirty="0">
                <a:latin typeface="Cambria" panose="02040503050406030204" pitchFamily="18" charset="0"/>
              </a:rPr>
              <a:t>Fear invitation may have been out of professional persuasion </a:t>
            </a:r>
          </a:p>
          <a:p>
            <a:pPr marL="342900" indent="-342900">
              <a:buFont typeface="Wingdings" panose="05000000000000000000" pitchFamily="2" charset="2"/>
              <a:buChar char="Ø"/>
            </a:pPr>
            <a:endParaRPr lang="en-US" dirty="0">
              <a:latin typeface="Cambria" panose="02040503050406030204" pitchFamily="18" charset="0"/>
            </a:endParaRPr>
          </a:p>
        </p:txBody>
      </p:sp>
    </p:spTree>
    <p:extLst>
      <p:ext uri="{BB962C8B-B14F-4D97-AF65-F5344CB8AC3E}">
        <p14:creationId xmlns:p14="http://schemas.microsoft.com/office/powerpoint/2010/main" val="16986048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0" y="0"/>
            <a:ext cx="10972800" cy="9144000"/>
          </a:xfrm>
          <a:prstGeom prst="rect">
            <a:avLst/>
          </a:prstGeom>
        </p:spPr>
      </p:pic>
      <p:sp>
        <p:nvSpPr>
          <p:cNvPr id="2" name="TextBox 1"/>
          <p:cNvSpPr txBox="1"/>
          <p:nvPr/>
        </p:nvSpPr>
        <p:spPr>
          <a:xfrm>
            <a:off x="99060" y="275002"/>
            <a:ext cx="10599795" cy="646331"/>
          </a:xfrm>
          <a:prstGeom prst="rect">
            <a:avLst/>
          </a:prstGeom>
          <a:noFill/>
        </p:spPr>
        <p:txBody>
          <a:bodyPr wrap="square" rtlCol="0">
            <a:spAutoFit/>
          </a:bodyPr>
          <a:lstStyle/>
          <a:p>
            <a:pPr algn="ctr"/>
            <a:r>
              <a:rPr lang="en-US" sz="3600" dirty="0">
                <a:solidFill>
                  <a:schemeClr val="bg1"/>
                </a:solidFill>
                <a:latin typeface="Cambria" panose="02040503050406030204" pitchFamily="18" charset="0"/>
              </a:rPr>
              <a:t>Attorney’s Role During the FGDM Conference</a:t>
            </a:r>
          </a:p>
        </p:txBody>
      </p:sp>
      <p:sp>
        <p:nvSpPr>
          <p:cNvPr id="4" name="TextBox 3"/>
          <p:cNvSpPr txBox="1"/>
          <p:nvPr/>
        </p:nvSpPr>
        <p:spPr>
          <a:xfrm>
            <a:off x="931818" y="2455817"/>
            <a:ext cx="8351520" cy="3785652"/>
          </a:xfrm>
          <a:prstGeom prst="rect">
            <a:avLst/>
          </a:prstGeom>
          <a:noFill/>
        </p:spPr>
        <p:txBody>
          <a:bodyPr wrap="square" rtlCol="0">
            <a:spAutoFit/>
          </a:bodyPr>
          <a:lstStyle/>
          <a:p>
            <a:pPr marL="342900" indent="-342900">
              <a:buFont typeface="Wingdings" panose="05000000000000000000" pitchFamily="2" charset="2"/>
              <a:buChar char="Ø"/>
            </a:pPr>
            <a:r>
              <a:rPr lang="en-US" sz="4000" dirty="0">
                <a:latin typeface="Cambria" panose="02040503050406030204" pitchFamily="18" charset="0"/>
              </a:rPr>
              <a:t>Level of involvement is case by case</a:t>
            </a:r>
          </a:p>
          <a:p>
            <a:pPr marL="342900" indent="-342900">
              <a:buFont typeface="Wingdings" panose="05000000000000000000" pitchFamily="2" charset="2"/>
              <a:buChar char="Ø"/>
            </a:pPr>
            <a:r>
              <a:rPr lang="en-US" sz="4000" dirty="0">
                <a:latin typeface="Cambria" panose="02040503050406030204" pitchFamily="18" charset="0"/>
              </a:rPr>
              <a:t>Help your client remain calm</a:t>
            </a:r>
          </a:p>
          <a:p>
            <a:pPr marL="342900" indent="-342900">
              <a:buFont typeface="Wingdings" panose="05000000000000000000" pitchFamily="2" charset="2"/>
              <a:buChar char="Ø"/>
            </a:pPr>
            <a:r>
              <a:rPr lang="en-US" sz="4000" dirty="0">
                <a:latin typeface="Cambria" panose="02040503050406030204" pitchFamily="18" charset="0"/>
              </a:rPr>
              <a:t>Be aware of comments to any pending criminal action</a:t>
            </a:r>
          </a:p>
          <a:p>
            <a:pPr marL="342900" indent="-342900">
              <a:buFont typeface="Wingdings" panose="05000000000000000000" pitchFamily="2" charset="2"/>
              <a:buChar char="Ø"/>
            </a:pPr>
            <a:r>
              <a:rPr lang="en-US" sz="4000" dirty="0">
                <a:latin typeface="Cambria" panose="02040503050406030204" pitchFamily="18" charset="0"/>
              </a:rPr>
              <a:t>Maintain a strengths base focus</a:t>
            </a:r>
          </a:p>
          <a:p>
            <a:pPr marL="342900" indent="-342900">
              <a:buFont typeface="Wingdings" panose="05000000000000000000" pitchFamily="2" charset="2"/>
              <a:buChar char="Ø"/>
            </a:pPr>
            <a:r>
              <a:rPr lang="en-US" sz="4000" dirty="0">
                <a:latin typeface="Cambria" panose="02040503050406030204" pitchFamily="18" charset="0"/>
              </a:rPr>
              <a:t>Help “bridge the gap”</a:t>
            </a:r>
          </a:p>
        </p:txBody>
      </p:sp>
    </p:spTree>
    <p:extLst>
      <p:ext uri="{BB962C8B-B14F-4D97-AF65-F5344CB8AC3E}">
        <p14:creationId xmlns:p14="http://schemas.microsoft.com/office/powerpoint/2010/main" val="34104190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0" y="0"/>
            <a:ext cx="10972800" cy="9144000"/>
          </a:xfrm>
          <a:prstGeom prst="rect">
            <a:avLst/>
          </a:prstGeom>
        </p:spPr>
      </p:pic>
      <p:sp>
        <p:nvSpPr>
          <p:cNvPr id="2" name="TextBox 1"/>
          <p:cNvSpPr txBox="1"/>
          <p:nvPr/>
        </p:nvSpPr>
        <p:spPr>
          <a:xfrm>
            <a:off x="99060" y="275002"/>
            <a:ext cx="10599795" cy="646331"/>
          </a:xfrm>
          <a:prstGeom prst="rect">
            <a:avLst/>
          </a:prstGeom>
          <a:noFill/>
        </p:spPr>
        <p:txBody>
          <a:bodyPr wrap="square" rtlCol="0">
            <a:spAutoFit/>
          </a:bodyPr>
          <a:lstStyle/>
          <a:p>
            <a:pPr algn="ctr"/>
            <a:r>
              <a:rPr lang="en-US" sz="3600" dirty="0">
                <a:solidFill>
                  <a:schemeClr val="bg1"/>
                </a:solidFill>
                <a:latin typeface="Cambria" panose="02040503050406030204" pitchFamily="18" charset="0"/>
              </a:rPr>
              <a:t>Attorney’s Role in the Courtroom After FGDM</a:t>
            </a:r>
          </a:p>
        </p:txBody>
      </p:sp>
      <p:sp>
        <p:nvSpPr>
          <p:cNvPr id="4" name="TextBox 3"/>
          <p:cNvSpPr txBox="1"/>
          <p:nvPr/>
        </p:nvSpPr>
        <p:spPr>
          <a:xfrm>
            <a:off x="923109" y="2342606"/>
            <a:ext cx="9474925" cy="5816977"/>
          </a:xfrm>
          <a:prstGeom prst="rect">
            <a:avLst/>
          </a:prstGeom>
          <a:noFill/>
        </p:spPr>
        <p:txBody>
          <a:bodyPr wrap="square" rtlCol="0">
            <a:spAutoFit/>
          </a:bodyPr>
          <a:lstStyle/>
          <a:p>
            <a:pPr marL="342900" indent="-342900">
              <a:buFont typeface="Wingdings" panose="05000000000000000000" pitchFamily="2" charset="2"/>
              <a:buChar char="Ø"/>
            </a:pPr>
            <a:r>
              <a:rPr lang="en-US" sz="3600" dirty="0">
                <a:latin typeface="Cambria" panose="02040503050406030204" pitchFamily="18" charset="0"/>
              </a:rPr>
              <a:t>If FGDM did not occur, ask through cross why it wasn’t appropriate</a:t>
            </a:r>
          </a:p>
          <a:p>
            <a:pPr marL="342900" indent="-342900">
              <a:buFont typeface="Wingdings" panose="05000000000000000000" pitchFamily="2" charset="2"/>
              <a:buChar char="Ø"/>
            </a:pPr>
            <a:r>
              <a:rPr lang="en-US" sz="3600" dirty="0">
                <a:latin typeface="Cambria" panose="02040503050406030204" pitchFamily="18" charset="0"/>
              </a:rPr>
              <a:t>If FGDM did occur, get a copy of the FGDM plan</a:t>
            </a:r>
          </a:p>
          <a:p>
            <a:pPr marL="342900" indent="-342900">
              <a:buFont typeface="Wingdings" panose="05000000000000000000" pitchFamily="2" charset="2"/>
              <a:buChar char="Ø"/>
            </a:pPr>
            <a:r>
              <a:rPr lang="en-US" sz="3600" dirty="0">
                <a:latin typeface="Cambria" panose="02040503050406030204" pitchFamily="18" charset="0"/>
              </a:rPr>
              <a:t>Review the plan in court</a:t>
            </a:r>
          </a:p>
          <a:p>
            <a:pPr marL="342900" indent="-342900">
              <a:buFont typeface="Wingdings" panose="05000000000000000000" pitchFamily="2" charset="2"/>
              <a:buChar char="Ø"/>
            </a:pPr>
            <a:r>
              <a:rPr lang="en-US" sz="3600" dirty="0">
                <a:latin typeface="Cambria" panose="02040503050406030204" pitchFamily="18" charset="0"/>
              </a:rPr>
              <a:t>Focus on the strengths</a:t>
            </a:r>
          </a:p>
          <a:p>
            <a:pPr marL="342900" indent="-342900">
              <a:buFont typeface="Wingdings" panose="05000000000000000000" pitchFamily="2" charset="2"/>
              <a:buChar char="Ø"/>
            </a:pPr>
            <a:r>
              <a:rPr lang="en-US" sz="3600" dirty="0">
                <a:latin typeface="Cambria" panose="02040503050406030204" pitchFamily="18" charset="0"/>
              </a:rPr>
              <a:t>Identify Support Network as Resources</a:t>
            </a:r>
          </a:p>
          <a:p>
            <a:pPr marL="342900" indent="-342900">
              <a:buFont typeface="Wingdings" panose="05000000000000000000" pitchFamily="2" charset="2"/>
              <a:buChar char="Ø"/>
            </a:pPr>
            <a:r>
              <a:rPr lang="en-US" sz="3600" dirty="0">
                <a:latin typeface="Cambria" panose="02040503050406030204" pitchFamily="18" charset="0"/>
              </a:rPr>
              <a:t>Ask your client if they want a follow-up conference</a:t>
            </a:r>
          </a:p>
          <a:p>
            <a:pPr marL="342900" indent="-342900">
              <a:buFont typeface="Wingdings" panose="05000000000000000000" pitchFamily="2" charset="2"/>
              <a:buChar char="Ø"/>
            </a:pPr>
            <a:endParaRPr lang="en-US" dirty="0">
              <a:latin typeface="Cambria" panose="02040503050406030204" pitchFamily="18" charset="0"/>
            </a:endParaRPr>
          </a:p>
          <a:p>
            <a:pPr marL="342900" indent="-342900">
              <a:buFont typeface="Wingdings" panose="05000000000000000000" pitchFamily="2" charset="2"/>
              <a:buChar char="Ø"/>
            </a:pPr>
            <a:endParaRPr lang="en-US" dirty="0">
              <a:latin typeface="Cambria" panose="02040503050406030204" pitchFamily="18" charset="0"/>
            </a:endParaRPr>
          </a:p>
        </p:txBody>
      </p:sp>
    </p:spTree>
    <p:extLst>
      <p:ext uri="{BB962C8B-B14F-4D97-AF65-F5344CB8AC3E}">
        <p14:creationId xmlns:p14="http://schemas.microsoft.com/office/powerpoint/2010/main" val="36769749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0" y="0"/>
            <a:ext cx="10972800" cy="9144000"/>
          </a:xfrm>
          <a:prstGeom prst="rect">
            <a:avLst/>
          </a:prstGeom>
        </p:spPr>
      </p:pic>
      <p:sp>
        <p:nvSpPr>
          <p:cNvPr id="2" name="TextBox 1"/>
          <p:cNvSpPr txBox="1"/>
          <p:nvPr/>
        </p:nvSpPr>
        <p:spPr>
          <a:xfrm>
            <a:off x="-68955" y="275002"/>
            <a:ext cx="11041755" cy="646331"/>
          </a:xfrm>
          <a:prstGeom prst="rect">
            <a:avLst/>
          </a:prstGeom>
          <a:noFill/>
        </p:spPr>
        <p:txBody>
          <a:bodyPr wrap="square" rtlCol="0">
            <a:spAutoFit/>
          </a:bodyPr>
          <a:lstStyle/>
          <a:p>
            <a:pPr algn="ctr"/>
            <a:r>
              <a:rPr lang="en-US" sz="3600" dirty="0">
                <a:solidFill>
                  <a:schemeClr val="bg1"/>
                </a:solidFill>
                <a:latin typeface="Cambria" panose="02040503050406030204" pitchFamily="18" charset="0"/>
              </a:rPr>
              <a:t>RESULTS OF BETTER FGDM ENGAGEMENT OF PARENT</a:t>
            </a:r>
          </a:p>
        </p:txBody>
      </p:sp>
      <p:sp>
        <p:nvSpPr>
          <p:cNvPr id="5" name="TextBox 4"/>
          <p:cNvSpPr txBox="1"/>
          <p:nvPr/>
        </p:nvSpPr>
        <p:spPr>
          <a:xfrm>
            <a:off x="739140" y="1905000"/>
            <a:ext cx="9593580" cy="5632311"/>
          </a:xfrm>
          <a:prstGeom prst="rect">
            <a:avLst/>
          </a:prstGeom>
          <a:noFill/>
        </p:spPr>
        <p:txBody>
          <a:bodyPr wrap="square" rtlCol="0">
            <a:spAutoFit/>
          </a:bodyPr>
          <a:lstStyle/>
          <a:p>
            <a:pPr marL="571500" indent="-571500">
              <a:buFont typeface="Wingdings" panose="05000000000000000000" pitchFamily="2" charset="2"/>
              <a:buChar char="q"/>
            </a:pPr>
            <a:r>
              <a:rPr lang="en-US" sz="3600" dirty="0">
                <a:latin typeface="Cambria" panose="02040503050406030204" pitchFamily="18" charset="0"/>
              </a:rPr>
              <a:t>CYS is seen as a helper</a:t>
            </a:r>
          </a:p>
          <a:p>
            <a:pPr marL="571500" indent="-571500">
              <a:buFont typeface="Wingdings" panose="05000000000000000000" pitchFamily="2" charset="2"/>
              <a:buChar char="q"/>
            </a:pPr>
            <a:r>
              <a:rPr lang="en-US" sz="3600" dirty="0">
                <a:latin typeface="Cambria" panose="02040503050406030204" pitchFamily="18" charset="0"/>
              </a:rPr>
              <a:t>Increases conversations outside the Courtroom</a:t>
            </a:r>
          </a:p>
          <a:p>
            <a:pPr marL="571500" indent="-571500">
              <a:buFont typeface="Wingdings" panose="05000000000000000000" pitchFamily="2" charset="2"/>
              <a:buChar char="q"/>
            </a:pPr>
            <a:r>
              <a:rPr lang="en-US" sz="3600" dirty="0">
                <a:latin typeface="Cambria" panose="02040503050406030204" pitchFamily="18" charset="0"/>
              </a:rPr>
              <a:t>Opens the water dam to allow other supports</a:t>
            </a:r>
          </a:p>
          <a:p>
            <a:pPr marL="571500" indent="-571500">
              <a:buFont typeface="Wingdings" panose="05000000000000000000" pitchFamily="2" charset="2"/>
              <a:buChar char="q"/>
            </a:pPr>
            <a:r>
              <a:rPr lang="en-US" sz="3600" dirty="0">
                <a:latin typeface="Cambria" panose="02040503050406030204" pitchFamily="18" charset="0"/>
              </a:rPr>
              <a:t>Helps Attorney advocate differently</a:t>
            </a:r>
          </a:p>
          <a:p>
            <a:pPr marL="571500" indent="-571500">
              <a:buFont typeface="Wingdings" panose="05000000000000000000" pitchFamily="2" charset="2"/>
              <a:buChar char="q"/>
            </a:pPr>
            <a:r>
              <a:rPr lang="en-US" sz="3600" dirty="0">
                <a:latin typeface="Cambria" panose="02040503050406030204" pitchFamily="18" charset="0"/>
              </a:rPr>
              <a:t>Judge is more willing to keep child at home</a:t>
            </a:r>
          </a:p>
          <a:p>
            <a:pPr marL="571500" indent="-571500">
              <a:buFont typeface="Wingdings" panose="05000000000000000000" pitchFamily="2" charset="2"/>
              <a:buChar char="q"/>
            </a:pPr>
            <a:r>
              <a:rPr lang="en-US" sz="3600" dirty="0">
                <a:latin typeface="Cambria" panose="02040503050406030204" pitchFamily="18" charset="0"/>
              </a:rPr>
              <a:t>Judge is more willing to reunify when removed</a:t>
            </a:r>
          </a:p>
          <a:p>
            <a:pPr marL="571500" indent="-571500">
              <a:buFont typeface="Wingdings" panose="05000000000000000000" pitchFamily="2" charset="2"/>
              <a:buChar char="q"/>
            </a:pPr>
            <a:r>
              <a:rPr lang="en-US" sz="3600" dirty="0">
                <a:latin typeface="Cambria" panose="02040503050406030204" pitchFamily="18" charset="0"/>
              </a:rPr>
              <a:t>Fewer people coming to court</a:t>
            </a:r>
          </a:p>
          <a:p>
            <a:pPr marL="571500" indent="-571500">
              <a:buFont typeface="Wingdings" panose="05000000000000000000" pitchFamily="2" charset="2"/>
              <a:buChar char="q"/>
            </a:pPr>
            <a:endParaRPr lang="en-US" sz="3600" dirty="0">
              <a:latin typeface="Cambria" panose="02040503050406030204" pitchFamily="18" charset="0"/>
            </a:endParaRPr>
          </a:p>
        </p:txBody>
      </p:sp>
    </p:spTree>
    <p:extLst>
      <p:ext uri="{BB962C8B-B14F-4D97-AF65-F5344CB8AC3E}">
        <p14:creationId xmlns:p14="http://schemas.microsoft.com/office/powerpoint/2010/main" val="37982051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0" y="0"/>
            <a:ext cx="10972800" cy="9144000"/>
          </a:xfrm>
          <a:prstGeom prst="rect">
            <a:avLst/>
          </a:prstGeom>
        </p:spPr>
      </p:pic>
      <p:sp>
        <p:nvSpPr>
          <p:cNvPr id="2" name="TextBox 1"/>
          <p:cNvSpPr txBox="1"/>
          <p:nvPr/>
        </p:nvSpPr>
        <p:spPr>
          <a:xfrm>
            <a:off x="903513" y="391886"/>
            <a:ext cx="9427029" cy="707886"/>
          </a:xfrm>
          <a:prstGeom prst="rect">
            <a:avLst/>
          </a:prstGeom>
          <a:noFill/>
        </p:spPr>
        <p:txBody>
          <a:bodyPr wrap="square" rtlCol="0">
            <a:spAutoFit/>
          </a:bodyPr>
          <a:lstStyle/>
          <a:p>
            <a:pPr algn="ctr"/>
            <a:r>
              <a:rPr lang="en-US" sz="4000" dirty="0">
                <a:solidFill>
                  <a:schemeClr val="bg1"/>
                </a:solidFill>
                <a:latin typeface="Cambria" panose="02040503050406030204" pitchFamily="18" charset="0"/>
              </a:rPr>
              <a:t>WHO ARE THESE PARENTS?</a:t>
            </a:r>
          </a:p>
        </p:txBody>
      </p:sp>
      <p:sp>
        <p:nvSpPr>
          <p:cNvPr id="4" name="TextBox 3"/>
          <p:cNvSpPr txBox="1"/>
          <p:nvPr/>
        </p:nvSpPr>
        <p:spPr>
          <a:xfrm>
            <a:off x="669469" y="2830286"/>
            <a:ext cx="9895115" cy="1200329"/>
          </a:xfrm>
          <a:prstGeom prst="rect">
            <a:avLst/>
          </a:prstGeom>
          <a:solidFill>
            <a:schemeClr val="accent2">
              <a:lumMod val="20000"/>
              <a:lumOff val="80000"/>
            </a:schemeClr>
          </a:solidFill>
        </p:spPr>
        <p:txBody>
          <a:bodyPr wrap="square" rtlCol="0">
            <a:spAutoFit/>
          </a:bodyPr>
          <a:lstStyle/>
          <a:p>
            <a:pPr algn="ctr"/>
            <a:r>
              <a:rPr lang="en-US" sz="7200" dirty="0">
                <a:solidFill>
                  <a:schemeClr val="tx2">
                    <a:lumMod val="75000"/>
                  </a:schemeClr>
                </a:solidFill>
                <a:latin typeface="Cambria" panose="02040503050406030204" pitchFamily="18" charset="0"/>
              </a:rPr>
              <a:t>Family Members</a:t>
            </a:r>
          </a:p>
        </p:txBody>
      </p:sp>
    </p:spTree>
    <p:extLst>
      <p:ext uri="{BB962C8B-B14F-4D97-AF65-F5344CB8AC3E}">
        <p14:creationId xmlns:p14="http://schemas.microsoft.com/office/powerpoint/2010/main" val="25513687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0" y="0"/>
            <a:ext cx="10972800" cy="9144000"/>
          </a:xfrm>
          <a:prstGeom prst="rect">
            <a:avLst/>
          </a:prstGeom>
        </p:spPr>
      </p:pic>
      <p:sp>
        <p:nvSpPr>
          <p:cNvPr id="2" name="TextBox 1"/>
          <p:cNvSpPr txBox="1"/>
          <p:nvPr/>
        </p:nvSpPr>
        <p:spPr>
          <a:xfrm>
            <a:off x="99060" y="275002"/>
            <a:ext cx="10599795" cy="646331"/>
          </a:xfrm>
          <a:prstGeom prst="rect">
            <a:avLst/>
          </a:prstGeom>
          <a:noFill/>
        </p:spPr>
        <p:txBody>
          <a:bodyPr wrap="square" rtlCol="0">
            <a:spAutoFit/>
          </a:bodyPr>
          <a:lstStyle/>
          <a:p>
            <a:pPr algn="ctr"/>
            <a:r>
              <a:rPr lang="en-US" sz="3600" dirty="0">
                <a:solidFill>
                  <a:schemeClr val="bg1"/>
                </a:solidFill>
                <a:latin typeface="Cambria" panose="02040503050406030204" pitchFamily="18" charset="0"/>
              </a:rPr>
              <a:t>REMEMBER…..</a:t>
            </a:r>
          </a:p>
        </p:txBody>
      </p:sp>
      <p:sp>
        <p:nvSpPr>
          <p:cNvPr id="5" name="TextBox 4"/>
          <p:cNvSpPr txBox="1"/>
          <p:nvPr/>
        </p:nvSpPr>
        <p:spPr>
          <a:xfrm>
            <a:off x="535577" y="1524000"/>
            <a:ext cx="9901646" cy="6001643"/>
          </a:xfrm>
          <a:prstGeom prst="rect">
            <a:avLst/>
          </a:prstGeom>
          <a:noFill/>
        </p:spPr>
        <p:txBody>
          <a:bodyPr wrap="square" rtlCol="0">
            <a:spAutoFit/>
          </a:bodyPr>
          <a:lstStyle/>
          <a:p>
            <a:pPr marL="457200" indent="-457200">
              <a:buFont typeface="Wingdings" panose="05000000000000000000" pitchFamily="2" charset="2"/>
              <a:buChar char="v"/>
            </a:pPr>
            <a:r>
              <a:rPr lang="en-US" sz="3200" dirty="0">
                <a:latin typeface="Cambria" panose="02040503050406030204" pitchFamily="18" charset="0"/>
              </a:rPr>
              <a:t>EVERY FAMILY IS DIFFERENT…Some will want you there and others will not</a:t>
            </a:r>
          </a:p>
          <a:p>
            <a:endParaRPr lang="en-US" sz="3200" dirty="0">
              <a:latin typeface="Cambria" panose="02040503050406030204" pitchFamily="18" charset="0"/>
            </a:endParaRPr>
          </a:p>
          <a:p>
            <a:pPr marL="457200" indent="-457200">
              <a:buFont typeface="Wingdings" panose="05000000000000000000" pitchFamily="2" charset="2"/>
              <a:buChar char="v"/>
            </a:pPr>
            <a:r>
              <a:rPr lang="en-US" sz="3200" dirty="0">
                <a:latin typeface="Cambria" panose="02040503050406030204" pitchFamily="18" charset="0"/>
              </a:rPr>
              <a:t>You are the Parent’s Advocate, Counselor and Collaborator</a:t>
            </a:r>
          </a:p>
          <a:p>
            <a:endParaRPr lang="en-US" sz="3200" dirty="0">
              <a:latin typeface="Cambria" panose="02040503050406030204" pitchFamily="18" charset="0"/>
            </a:endParaRPr>
          </a:p>
          <a:p>
            <a:pPr marL="457200" indent="-457200">
              <a:buFont typeface="Wingdings" panose="05000000000000000000" pitchFamily="2" charset="2"/>
              <a:buChar char="v"/>
            </a:pPr>
            <a:r>
              <a:rPr lang="en-US" sz="3200" dirty="0">
                <a:latin typeface="Cambria" panose="02040503050406030204" pitchFamily="18" charset="0"/>
              </a:rPr>
              <a:t>Know FGDM and Don’t rely on 3</a:t>
            </a:r>
            <a:r>
              <a:rPr lang="en-US" sz="3200" baseline="30000" dirty="0">
                <a:latin typeface="Cambria" panose="02040503050406030204" pitchFamily="18" charset="0"/>
              </a:rPr>
              <a:t>rd</a:t>
            </a:r>
            <a:r>
              <a:rPr lang="en-US" sz="3200" dirty="0">
                <a:latin typeface="Cambria" panose="02040503050406030204" pitchFamily="18" charset="0"/>
              </a:rPr>
              <a:t> party to tell your client about FGDM</a:t>
            </a:r>
          </a:p>
          <a:p>
            <a:pPr algn="ctr"/>
            <a:endParaRPr lang="en-US" sz="3200" dirty="0">
              <a:latin typeface="Cambria" panose="02040503050406030204" pitchFamily="18" charset="0"/>
            </a:endParaRPr>
          </a:p>
          <a:p>
            <a:pPr algn="ctr"/>
            <a:r>
              <a:rPr lang="en-US" sz="3200" b="1" dirty="0">
                <a:latin typeface="Cambria" panose="02040503050406030204" pitchFamily="18" charset="0"/>
              </a:rPr>
              <a:t>Parents are the key ingredient </a:t>
            </a:r>
          </a:p>
          <a:p>
            <a:pPr algn="ctr"/>
            <a:r>
              <a:rPr lang="en-US" sz="3200" b="1" dirty="0">
                <a:latin typeface="Cambria" panose="02040503050406030204" pitchFamily="18" charset="0"/>
              </a:rPr>
              <a:t>for a successful FGDM!</a:t>
            </a:r>
          </a:p>
          <a:p>
            <a:endParaRPr lang="en-US" sz="3200" dirty="0">
              <a:latin typeface="Cambria" panose="02040503050406030204" pitchFamily="18" charset="0"/>
            </a:endParaRPr>
          </a:p>
        </p:txBody>
      </p:sp>
    </p:spTree>
    <p:extLst>
      <p:ext uri="{BB962C8B-B14F-4D97-AF65-F5344CB8AC3E}">
        <p14:creationId xmlns:p14="http://schemas.microsoft.com/office/powerpoint/2010/main" val="238159054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0"/>
            <a:ext cx="10972800" cy="9144000"/>
          </a:xfrm>
          <a:prstGeom prst="rect">
            <a:avLst/>
          </a:prstGeom>
        </p:spPr>
      </p:pic>
      <p:sp>
        <p:nvSpPr>
          <p:cNvPr id="3" name="TextBox 2"/>
          <p:cNvSpPr txBox="1"/>
          <p:nvPr/>
        </p:nvSpPr>
        <p:spPr>
          <a:xfrm>
            <a:off x="1338943" y="2079171"/>
            <a:ext cx="8643257" cy="3970318"/>
          </a:xfrm>
          <a:prstGeom prst="rect">
            <a:avLst/>
          </a:prstGeom>
          <a:noFill/>
        </p:spPr>
        <p:txBody>
          <a:bodyPr wrap="square" rtlCol="0">
            <a:spAutoFit/>
          </a:bodyPr>
          <a:lstStyle/>
          <a:p>
            <a:r>
              <a:rPr lang="en-US" sz="3600" dirty="0">
                <a:solidFill>
                  <a:schemeClr val="bg1"/>
                </a:solidFill>
                <a:latin typeface="Cambria" panose="02040503050406030204" pitchFamily="18" charset="0"/>
              </a:rPr>
              <a:t>Questions? Comments?  Just Want to Vent?</a:t>
            </a:r>
          </a:p>
          <a:p>
            <a:endParaRPr lang="en-US" sz="3600" dirty="0">
              <a:solidFill>
                <a:schemeClr val="bg1"/>
              </a:solidFill>
              <a:latin typeface="Cambria" panose="02040503050406030204" pitchFamily="18" charset="0"/>
            </a:endParaRPr>
          </a:p>
          <a:p>
            <a:r>
              <a:rPr lang="en-US" sz="3600" dirty="0">
                <a:solidFill>
                  <a:schemeClr val="bg1"/>
                </a:solidFill>
                <a:latin typeface="Cambria" panose="02040503050406030204" pitchFamily="18" charset="0"/>
              </a:rPr>
              <a:t>Kathleen Creamer, Esq.,Managing Attorney</a:t>
            </a:r>
          </a:p>
          <a:p>
            <a:r>
              <a:rPr lang="en-US" sz="3600" dirty="0">
                <a:solidFill>
                  <a:schemeClr val="bg1"/>
                </a:solidFill>
                <a:latin typeface="Cambria" panose="02040503050406030204" pitchFamily="18" charset="0"/>
                <a:hlinkClick r:id="rId3"/>
              </a:rPr>
              <a:t>kcreamer@clsphila.org</a:t>
            </a:r>
            <a:r>
              <a:rPr lang="en-US" sz="3600" dirty="0">
                <a:solidFill>
                  <a:schemeClr val="bg1"/>
                </a:solidFill>
                <a:latin typeface="Cambria" panose="02040503050406030204" pitchFamily="18" charset="0"/>
              </a:rPr>
              <a:t> </a:t>
            </a:r>
          </a:p>
          <a:p>
            <a:endParaRPr lang="en-US" sz="3600" dirty="0">
              <a:solidFill>
                <a:schemeClr val="bg1"/>
              </a:solidFill>
              <a:latin typeface="Cambria" panose="02040503050406030204" pitchFamily="18" charset="0"/>
            </a:endParaRPr>
          </a:p>
          <a:p>
            <a:r>
              <a:rPr lang="en-US" sz="3600" dirty="0">
                <a:solidFill>
                  <a:schemeClr val="bg1"/>
                </a:solidFill>
                <a:latin typeface="Cambria" panose="02040503050406030204" pitchFamily="18" charset="0"/>
              </a:rPr>
              <a:t>Cathy Volponi, Esq., Director</a:t>
            </a:r>
          </a:p>
          <a:p>
            <a:r>
              <a:rPr lang="en-US" sz="3600" dirty="0">
                <a:solidFill>
                  <a:schemeClr val="bg1"/>
                </a:solidFill>
                <a:latin typeface="Cambria" panose="02040503050406030204" pitchFamily="18" charset="0"/>
                <a:hlinkClick r:id="rId4"/>
              </a:rPr>
              <a:t>cvolponi@acbfparentadvocates.org</a:t>
            </a:r>
            <a:r>
              <a:rPr lang="en-US" sz="3600" dirty="0">
                <a:solidFill>
                  <a:schemeClr val="bg1"/>
                </a:solidFill>
                <a:latin typeface="Cambria" panose="02040503050406030204" pitchFamily="18" charset="0"/>
              </a:rPr>
              <a:t> </a:t>
            </a:r>
          </a:p>
        </p:txBody>
      </p:sp>
    </p:spTree>
    <p:extLst>
      <p:ext uri="{BB962C8B-B14F-4D97-AF65-F5344CB8AC3E}">
        <p14:creationId xmlns:p14="http://schemas.microsoft.com/office/powerpoint/2010/main" val="27430393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0" y="0"/>
            <a:ext cx="10972800" cy="9144000"/>
          </a:xfrm>
          <a:prstGeom prst="rect">
            <a:avLst/>
          </a:prstGeom>
        </p:spPr>
      </p:pic>
      <p:sp>
        <p:nvSpPr>
          <p:cNvPr id="2" name="TextBox 1"/>
          <p:cNvSpPr txBox="1"/>
          <p:nvPr/>
        </p:nvSpPr>
        <p:spPr>
          <a:xfrm>
            <a:off x="903513" y="391886"/>
            <a:ext cx="9427029" cy="707886"/>
          </a:xfrm>
          <a:prstGeom prst="rect">
            <a:avLst/>
          </a:prstGeom>
          <a:noFill/>
        </p:spPr>
        <p:txBody>
          <a:bodyPr wrap="square" rtlCol="0">
            <a:spAutoFit/>
          </a:bodyPr>
          <a:lstStyle/>
          <a:p>
            <a:pPr algn="ctr"/>
            <a:r>
              <a:rPr lang="en-US" sz="4000" dirty="0">
                <a:solidFill>
                  <a:schemeClr val="bg1"/>
                </a:solidFill>
                <a:latin typeface="Cambria" panose="02040503050406030204" pitchFamily="18" charset="0"/>
              </a:rPr>
              <a:t>WHO ARE THESE PARENTS?</a:t>
            </a:r>
          </a:p>
        </p:txBody>
      </p:sp>
      <p:sp>
        <p:nvSpPr>
          <p:cNvPr id="4" name="TextBox 3"/>
          <p:cNvSpPr txBox="1"/>
          <p:nvPr/>
        </p:nvSpPr>
        <p:spPr>
          <a:xfrm>
            <a:off x="669469" y="2830286"/>
            <a:ext cx="9895115" cy="1323439"/>
          </a:xfrm>
          <a:prstGeom prst="rect">
            <a:avLst/>
          </a:prstGeom>
          <a:solidFill>
            <a:schemeClr val="accent2">
              <a:lumMod val="20000"/>
              <a:lumOff val="80000"/>
            </a:schemeClr>
          </a:solidFill>
        </p:spPr>
        <p:txBody>
          <a:bodyPr wrap="square" rtlCol="0">
            <a:spAutoFit/>
          </a:bodyPr>
          <a:lstStyle/>
          <a:p>
            <a:pPr algn="ctr"/>
            <a:r>
              <a:rPr lang="en-US" sz="8000" dirty="0">
                <a:solidFill>
                  <a:schemeClr val="tx2">
                    <a:lumMod val="75000"/>
                  </a:schemeClr>
                </a:solidFill>
                <a:latin typeface="Cambria" panose="02040503050406030204" pitchFamily="18" charset="0"/>
              </a:rPr>
              <a:t>Community Members</a:t>
            </a:r>
          </a:p>
        </p:txBody>
      </p:sp>
    </p:spTree>
    <p:extLst>
      <p:ext uri="{BB962C8B-B14F-4D97-AF65-F5344CB8AC3E}">
        <p14:creationId xmlns:p14="http://schemas.microsoft.com/office/powerpoint/2010/main" val="21050071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0" y="0"/>
            <a:ext cx="10972800" cy="9144000"/>
          </a:xfrm>
          <a:prstGeom prst="rect">
            <a:avLst/>
          </a:prstGeom>
        </p:spPr>
      </p:pic>
      <p:sp>
        <p:nvSpPr>
          <p:cNvPr id="2" name="TextBox 1"/>
          <p:cNvSpPr txBox="1"/>
          <p:nvPr/>
        </p:nvSpPr>
        <p:spPr>
          <a:xfrm>
            <a:off x="903513" y="391886"/>
            <a:ext cx="9427029" cy="707886"/>
          </a:xfrm>
          <a:prstGeom prst="rect">
            <a:avLst/>
          </a:prstGeom>
          <a:noFill/>
        </p:spPr>
        <p:txBody>
          <a:bodyPr wrap="square" rtlCol="0">
            <a:spAutoFit/>
          </a:bodyPr>
          <a:lstStyle/>
          <a:p>
            <a:pPr algn="ctr"/>
            <a:r>
              <a:rPr lang="en-US" sz="4000" dirty="0">
                <a:solidFill>
                  <a:schemeClr val="bg1"/>
                </a:solidFill>
                <a:latin typeface="Cambria" panose="02040503050406030204" pitchFamily="18" charset="0"/>
              </a:rPr>
              <a:t>THEIR MANY STRENGTHS </a:t>
            </a:r>
          </a:p>
        </p:txBody>
      </p:sp>
      <p:sp>
        <p:nvSpPr>
          <p:cNvPr id="4" name="TextBox 3"/>
          <p:cNvSpPr txBox="1"/>
          <p:nvPr/>
        </p:nvSpPr>
        <p:spPr>
          <a:xfrm>
            <a:off x="751113" y="1894115"/>
            <a:ext cx="9895115" cy="4524315"/>
          </a:xfrm>
          <a:prstGeom prst="rect">
            <a:avLst/>
          </a:prstGeom>
          <a:noFill/>
        </p:spPr>
        <p:txBody>
          <a:bodyPr wrap="square" rtlCol="0">
            <a:spAutoFit/>
          </a:bodyPr>
          <a:lstStyle/>
          <a:p>
            <a:pPr marL="685800" indent="-685800">
              <a:buClr>
                <a:schemeClr val="tx2">
                  <a:lumMod val="75000"/>
                </a:schemeClr>
              </a:buClr>
              <a:buFont typeface="Wingdings" panose="05000000000000000000" pitchFamily="2" charset="2"/>
              <a:buChar char="v"/>
            </a:pPr>
            <a:r>
              <a:rPr lang="en-US" sz="3600" dirty="0">
                <a:solidFill>
                  <a:schemeClr val="tx2">
                    <a:lumMod val="75000"/>
                  </a:schemeClr>
                </a:solidFill>
                <a:latin typeface="Cambria" panose="02040503050406030204" pitchFamily="18" charset="0"/>
              </a:rPr>
              <a:t>Love for Their Children!</a:t>
            </a:r>
          </a:p>
          <a:p>
            <a:pPr marL="685800" indent="-685800">
              <a:buClr>
                <a:schemeClr val="tx2">
                  <a:lumMod val="75000"/>
                </a:schemeClr>
              </a:buClr>
              <a:buFont typeface="Wingdings" panose="05000000000000000000" pitchFamily="2" charset="2"/>
              <a:buChar char="v"/>
            </a:pPr>
            <a:r>
              <a:rPr lang="en-US" sz="3600" dirty="0">
                <a:solidFill>
                  <a:schemeClr val="tx2">
                    <a:lumMod val="75000"/>
                  </a:schemeClr>
                </a:solidFill>
                <a:latin typeface="Cambria" panose="02040503050406030204" pitchFamily="18" charset="0"/>
              </a:rPr>
              <a:t>Ability to Change</a:t>
            </a:r>
          </a:p>
          <a:p>
            <a:pPr marL="685800" indent="-685800">
              <a:buClr>
                <a:schemeClr val="tx2">
                  <a:lumMod val="75000"/>
                </a:schemeClr>
              </a:buClr>
              <a:buFont typeface="Wingdings" panose="05000000000000000000" pitchFamily="2" charset="2"/>
              <a:buChar char="v"/>
            </a:pPr>
            <a:r>
              <a:rPr lang="en-US" sz="3600" dirty="0">
                <a:solidFill>
                  <a:schemeClr val="tx2">
                    <a:lumMod val="75000"/>
                  </a:schemeClr>
                </a:solidFill>
                <a:latin typeface="Cambria" panose="02040503050406030204" pitchFamily="18" charset="0"/>
              </a:rPr>
              <a:t>Resilience</a:t>
            </a:r>
          </a:p>
          <a:p>
            <a:pPr marL="685800" indent="-685800">
              <a:buClr>
                <a:schemeClr val="tx2">
                  <a:lumMod val="75000"/>
                </a:schemeClr>
              </a:buClr>
              <a:buFont typeface="Wingdings" panose="05000000000000000000" pitchFamily="2" charset="2"/>
              <a:buChar char="v"/>
            </a:pPr>
            <a:r>
              <a:rPr lang="en-US" sz="3600" dirty="0">
                <a:solidFill>
                  <a:schemeClr val="tx2">
                    <a:lumMod val="75000"/>
                  </a:schemeClr>
                </a:solidFill>
                <a:latin typeface="Cambria" panose="02040503050406030204" pitchFamily="18" charset="0"/>
              </a:rPr>
              <a:t>Tenacity</a:t>
            </a:r>
          </a:p>
          <a:p>
            <a:pPr marL="685800" indent="-685800">
              <a:buClr>
                <a:schemeClr val="tx2">
                  <a:lumMod val="75000"/>
                </a:schemeClr>
              </a:buClr>
              <a:buFont typeface="Wingdings" panose="05000000000000000000" pitchFamily="2" charset="2"/>
              <a:buChar char="v"/>
            </a:pPr>
            <a:r>
              <a:rPr lang="en-US" sz="3600" dirty="0">
                <a:solidFill>
                  <a:schemeClr val="tx2">
                    <a:lumMod val="75000"/>
                  </a:schemeClr>
                </a:solidFill>
                <a:latin typeface="Cambria" panose="02040503050406030204" pitchFamily="18" charset="0"/>
              </a:rPr>
              <a:t>Experts on Their Own Lives</a:t>
            </a:r>
          </a:p>
          <a:p>
            <a:pPr marL="685800" indent="-685800">
              <a:buClr>
                <a:schemeClr val="tx2">
                  <a:lumMod val="75000"/>
                </a:schemeClr>
              </a:buClr>
              <a:buFont typeface="Wingdings" panose="05000000000000000000" pitchFamily="2" charset="2"/>
              <a:buChar char="v"/>
            </a:pPr>
            <a:r>
              <a:rPr lang="en-US" sz="3600" dirty="0">
                <a:solidFill>
                  <a:schemeClr val="tx2">
                    <a:lumMod val="75000"/>
                  </a:schemeClr>
                </a:solidFill>
                <a:latin typeface="Cambria" panose="02040503050406030204" pitchFamily="18" charset="0"/>
              </a:rPr>
              <a:t>Family, Friends, Support Networks</a:t>
            </a:r>
          </a:p>
          <a:p>
            <a:pPr marL="685800" indent="-685800">
              <a:buClr>
                <a:schemeClr val="tx2">
                  <a:lumMod val="75000"/>
                </a:schemeClr>
              </a:buClr>
              <a:buFont typeface="Wingdings" panose="05000000000000000000" pitchFamily="2" charset="2"/>
              <a:buChar char="v"/>
            </a:pPr>
            <a:r>
              <a:rPr lang="en-US" sz="3600" dirty="0">
                <a:solidFill>
                  <a:schemeClr val="tx2">
                    <a:lumMod val="75000"/>
                  </a:schemeClr>
                </a:solidFill>
                <a:latin typeface="Cambria" panose="02040503050406030204" pitchFamily="18" charset="0"/>
              </a:rPr>
              <a:t>Community Resources</a:t>
            </a:r>
          </a:p>
          <a:p>
            <a:pPr marL="685800" indent="-685800">
              <a:buClr>
                <a:schemeClr val="tx2">
                  <a:lumMod val="75000"/>
                </a:schemeClr>
              </a:buClr>
              <a:buFont typeface="Wingdings" panose="05000000000000000000" pitchFamily="2" charset="2"/>
              <a:buChar char="v"/>
            </a:pPr>
            <a:r>
              <a:rPr lang="en-US" sz="3600" dirty="0">
                <a:solidFill>
                  <a:schemeClr val="tx2">
                    <a:lumMod val="75000"/>
                  </a:schemeClr>
                </a:solidFill>
                <a:latin typeface="Cambria" panose="02040503050406030204" pitchFamily="18" charset="0"/>
              </a:rPr>
              <a:t>Someone Who Believes in Them</a:t>
            </a:r>
          </a:p>
        </p:txBody>
      </p:sp>
    </p:spTree>
    <p:extLst>
      <p:ext uri="{BB962C8B-B14F-4D97-AF65-F5344CB8AC3E}">
        <p14:creationId xmlns:p14="http://schemas.microsoft.com/office/powerpoint/2010/main" val="13028921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0" y="0"/>
            <a:ext cx="10972800" cy="9144000"/>
          </a:xfrm>
          <a:prstGeom prst="rect">
            <a:avLst/>
          </a:prstGeom>
        </p:spPr>
      </p:pic>
      <p:sp>
        <p:nvSpPr>
          <p:cNvPr id="2" name="TextBox 1"/>
          <p:cNvSpPr txBox="1"/>
          <p:nvPr/>
        </p:nvSpPr>
        <p:spPr>
          <a:xfrm>
            <a:off x="577485" y="391886"/>
            <a:ext cx="10079082" cy="646331"/>
          </a:xfrm>
          <a:prstGeom prst="rect">
            <a:avLst/>
          </a:prstGeom>
          <a:noFill/>
        </p:spPr>
        <p:txBody>
          <a:bodyPr wrap="square" rtlCol="0">
            <a:spAutoFit/>
          </a:bodyPr>
          <a:lstStyle/>
          <a:p>
            <a:pPr algn="ctr"/>
            <a:r>
              <a:rPr lang="en-US" sz="3600" dirty="0">
                <a:solidFill>
                  <a:schemeClr val="bg1"/>
                </a:solidFill>
                <a:latin typeface="Cambria" panose="02040503050406030204" pitchFamily="18" charset="0"/>
              </a:rPr>
              <a:t>WHAT DO WE NEED TO KNOW ABOUT PARENTS?</a:t>
            </a:r>
          </a:p>
        </p:txBody>
      </p:sp>
      <p:sp>
        <p:nvSpPr>
          <p:cNvPr id="4" name="TextBox 3"/>
          <p:cNvSpPr txBox="1"/>
          <p:nvPr/>
        </p:nvSpPr>
        <p:spPr>
          <a:xfrm>
            <a:off x="669469" y="1725386"/>
            <a:ext cx="9895115" cy="5078313"/>
          </a:xfrm>
          <a:prstGeom prst="rect">
            <a:avLst/>
          </a:prstGeom>
          <a:noFill/>
        </p:spPr>
        <p:txBody>
          <a:bodyPr wrap="square" rtlCol="0">
            <a:spAutoFit/>
          </a:bodyPr>
          <a:lstStyle/>
          <a:p>
            <a:pPr marL="685800" indent="-685800">
              <a:buFont typeface="Wingdings" panose="05000000000000000000" pitchFamily="2" charset="2"/>
              <a:buChar char="Ø"/>
            </a:pPr>
            <a:r>
              <a:rPr lang="en-US" sz="3600" dirty="0">
                <a:solidFill>
                  <a:schemeClr val="tx2">
                    <a:lumMod val="75000"/>
                  </a:schemeClr>
                </a:solidFill>
                <a:latin typeface="Cambria" panose="02040503050406030204" pitchFamily="18" charset="0"/>
              </a:rPr>
              <a:t>What is their native language</a:t>
            </a:r>
          </a:p>
          <a:p>
            <a:pPr marL="685800" indent="-685800">
              <a:buFont typeface="Wingdings" panose="05000000000000000000" pitchFamily="2" charset="2"/>
              <a:buChar char="Ø"/>
            </a:pPr>
            <a:r>
              <a:rPr lang="en-US" sz="3600" dirty="0">
                <a:solidFill>
                  <a:schemeClr val="tx2">
                    <a:lumMod val="75000"/>
                  </a:schemeClr>
                </a:solidFill>
                <a:latin typeface="Cambria" panose="02040503050406030204" pitchFamily="18" charset="0"/>
              </a:rPr>
              <a:t>Do they live in Poverty</a:t>
            </a:r>
          </a:p>
          <a:p>
            <a:pPr marL="685800" indent="-685800">
              <a:buFont typeface="Wingdings" panose="05000000000000000000" pitchFamily="2" charset="2"/>
              <a:buChar char="Ø"/>
            </a:pPr>
            <a:r>
              <a:rPr lang="en-US" sz="3600" dirty="0">
                <a:solidFill>
                  <a:schemeClr val="tx2">
                    <a:lumMod val="75000"/>
                  </a:schemeClr>
                </a:solidFill>
                <a:latin typeface="Cambria" panose="02040503050406030204" pitchFamily="18" charset="0"/>
              </a:rPr>
              <a:t>Have they experienced personal grief and trauma</a:t>
            </a:r>
          </a:p>
          <a:p>
            <a:pPr marL="685800" indent="-685800">
              <a:buFont typeface="Wingdings" panose="05000000000000000000" pitchFamily="2" charset="2"/>
              <a:buChar char="Ø"/>
            </a:pPr>
            <a:r>
              <a:rPr lang="en-US" sz="3600" dirty="0">
                <a:solidFill>
                  <a:schemeClr val="tx2">
                    <a:lumMod val="75000"/>
                  </a:schemeClr>
                </a:solidFill>
                <a:latin typeface="Cambria" panose="02040503050406030204" pitchFamily="18" charset="0"/>
              </a:rPr>
              <a:t>Are they struggling with illness and addiction</a:t>
            </a:r>
          </a:p>
          <a:p>
            <a:pPr marL="685800" indent="-685800">
              <a:buFont typeface="Wingdings" panose="05000000000000000000" pitchFamily="2" charset="2"/>
              <a:buChar char="Ø"/>
            </a:pPr>
            <a:r>
              <a:rPr lang="en-US" sz="3600" dirty="0">
                <a:solidFill>
                  <a:schemeClr val="tx2">
                    <a:lumMod val="75000"/>
                  </a:schemeClr>
                </a:solidFill>
                <a:latin typeface="Cambria" panose="02040503050406030204" pitchFamily="18" charset="0"/>
              </a:rPr>
              <a:t>Have they experienced societal infirmities</a:t>
            </a:r>
          </a:p>
          <a:p>
            <a:pPr marL="685800" indent="-685800">
              <a:buFont typeface="Wingdings" panose="05000000000000000000" pitchFamily="2" charset="2"/>
              <a:buChar char="Ø"/>
            </a:pPr>
            <a:r>
              <a:rPr lang="en-US" sz="3600" dirty="0">
                <a:solidFill>
                  <a:schemeClr val="tx2">
                    <a:lumMod val="75000"/>
                  </a:schemeClr>
                </a:solidFill>
                <a:latin typeface="Cambria" panose="02040503050406030204" pitchFamily="18" charset="0"/>
              </a:rPr>
              <a:t>Have they had experiences with systems before</a:t>
            </a:r>
          </a:p>
          <a:p>
            <a:pPr marL="685800" indent="-685800">
              <a:buFont typeface="Wingdings" panose="05000000000000000000" pitchFamily="2" charset="2"/>
              <a:buChar char="Ø"/>
            </a:pPr>
            <a:r>
              <a:rPr lang="en-US" sz="3600" dirty="0">
                <a:solidFill>
                  <a:schemeClr val="tx2">
                    <a:lumMod val="75000"/>
                  </a:schemeClr>
                </a:solidFill>
                <a:latin typeface="Cambria" panose="02040503050406030204" pitchFamily="18" charset="0"/>
              </a:rPr>
              <a:t>Do they have a support network</a:t>
            </a:r>
          </a:p>
        </p:txBody>
      </p:sp>
    </p:spTree>
    <p:extLst>
      <p:ext uri="{BB962C8B-B14F-4D97-AF65-F5344CB8AC3E}">
        <p14:creationId xmlns:p14="http://schemas.microsoft.com/office/powerpoint/2010/main" val="32883775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0" y="0"/>
            <a:ext cx="10972800" cy="9144000"/>
          </a:xfrm>
          <a:prstGeom prst="rect">
            <a:avLst/>
          </a:prstGeom>
        </p:spPr>
      </p:pic>
      <p:sp>
        <p:nvSpPr>
          <p:cNvPr id="2" name="TextBox 1"/>
          <p:cNvSpPr txBox="1"/>
          <p:nvPr/>
        </p:nvSpPr>
        <p:spPr>
          <a:xfrm>
            <a:off x="160020" y="36111"/>
            <a:ext cx="10721339" cy="1200329"/>
          </a:xfrm>
          <a:prstGeom prst="rect">
            <a:avLst/>
          </a:prstGeom>
          <a:noFill/>
        </p:spPr>
        <p:txBody>
          <a:bodyPr wrap="square" rtlCol="0">
            <a:spAutoFit/>
          </a:bodyPr>
          <a:lstStyle/>
          <a:p>
            <a:pPr algn="ctr"/>
            <a:r>
              <a:rPr lang="en-US" sz="3600" dirty="0">
                <a:solidFill>
                  <a:schemeClr val="bg1"/>
                </a:solidFill>
                <a:latin typeface="Cambria" panose="02040503050406030204" pitchFamily="18" charset="0"/>
              </a:rPr>
              <a:t>UNDERSTANDING TRAUMA </a:t>
            </a:r>
          </a:p>
          <a:p>
            <a:pPr algn="ctr"/>
            <a:r>
              <a:rPr lang="en-US" sz="3600" dirty="0">
                <a:solidFill>
                  <a:schemeClr val="bg1"/>
                </a:solidFill>
                <a:latin typeface="Cambria" panose="02040503050406030204" pitchFamily="18" charset="0"/>
              </a:rPr>
              <a:t>IN ORDER TO UNDERSTAND PARENTS</a:t>
            </a:r>
          </a:p>
        </p:txBody>
      </p:sp>
      <p:sp>
        <p:nvSpPr>
          <p:cNvPr id="4" name="TextBox 3"/>
          <p:cNvSpPr txBox="1"/>
          <p:nvPr/>
        </p:nvSpPr>
        <p:spPr>
          <a:xfrm>
            <a:off x="751113" y="3356679"/>
            <a:ext cx="9895115" cy="923330"/>
          </a:xfrm>
          <a:prstGeom prst="rect">
            <a:avLst/>
          </a:prstGeom>
          <a:noFill/>
        </p:spPr>
        <p:txBody>
          <a:bodyPr wrap="square" rtlCol="0">
            <a:spAutoFit/>
          </a:bodyPr>
          <a:lstStyle/>
          <a:p>
            <a:pPr algn="ctr">
              <a:buClr>
                <a:schemeClr val="tx2">
                  <a:lumMod val="75000"/>
                </a:schemeClr>
              </a:buClr>
            </a:pPr>
            <a:r>
              <a:rPr lang="en-US" sz="5400" dirty="0">
                <a:solidFill>
                  <a:schemeClr val="tx2">
                    <a:lumMod val="75000"/>
                  </a:schemeClr>
                </a:solidFill>
                <a:latin typeface="Cambria" panose="02040503050406030204" pitchFamily="18" charset="0"/>
              </a:rPr>
              <a:t>How Does Trauma Manifest?</a:t>
            </a:r>
            <a:endParaRPr lang="en-US" sz="3600" dirty="0">
              <a:solidFill>
                <a:schemeClr val="tx2">
                  <a:lumMod val="75000"/>
                </a:schemeClr>
              </a:solidFill>
              <a:latin typeface="Cambria" panose="02040503050406030204" pitchFamily="18" charset="0"/>
            </a:endParaRPr>
          </a:p>
        </p:txBody>
      </p:sp>
    </p:spTree>
    <p:extLst>
      <p:ext uri="{BB962C8B-B14F-4D97-AF65-F5344CB8AC3E}">
        <p14:creationId xmlns:p14="http://schemas.microsoft.com/office/powerpoint/2010/main" val="14827817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0" y="0"/>
            <a:ext cx="10972800" cy="9144000"/>
          </a:xfrm>
          <a:prstGeom prst="rect">
            <a:avLst/>
          </a:prstGeom>
        </p:spPr>
      </p:pic>
      <p:sp>
        <p:nvSpPr>
          <p:cNvPr id="2" name="TextBox 1"/>
          <p:cNvSpPr txBox="1"/>
          <p:nvPr/>
        </p:nvSpPr>
        <p:spPr>
          <a:xfrm>
            <a:off x="903513" y="391886"/>
            <a:ext cx="9427029" cy="707886"/>
          </a:xfrm>
          <a:prstGeom prst="rect">
            <a:avLst/>
          </a:prstGeom>
          <a:noFill/>
        </p:spPr>
        <p:txBody>
          <a:bodyPr wrap="square" rtlCol="0">
            <a:spAutoFit/>
          </a:bodyPr>
          <a:lstStyle/>
          <a:p>
            <a:pPr algn="ctr"/>
            <a:r>
              <a:rPr lang="en-US" sz="4000" dirty="0">
                <a:solidFill>
                  <a:schemeClr val="bg1"/>
                </a:solidFill>
                <a:latin typeface="Cambria" panose="02040503050406030204" pitchFamily="18" charset="0"/>
              </a:rPr>
              <a:t>UNDERSTANDING TRAUMA</a:t>
            </a: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0777" y="2352502"/>
            <a:ext cx="5143500" cy="4991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Box 7"/>
          <p:cNvSpPr txBox="1"/>
          <p:nvPr/>
        </p:nvSpPr>
        <p:spPr>
          <a:xfrm>
            <a:off x="6666810" y="3795456"/>
            <a:ext cx="3341717" cy="2086725"/>
          </a:xfrm>
          <a:prstGeom prst="rect">
            <a:avLst/>
          </a:prstGeom>
          <a:noFill/>
        </p:spPr>
        <p:txBody>
          <a:bodyPr wrap="square" rtlCol="0">
            <a:spAutoFit/>
          </a:bodyPr>
          <a:lstStyle/>
          <a:p>
            <a:pPr defTabSz="548575"/>
            <a:r>
              <a:rPr lang="en-US" sz="2160" dirty="0">
                <a:solidFill>
                  <a:schemeClr val="tx2"/>
                </a:solidFill>
                <a:latin typeface="Cambria" panose="02040503050406030204" pitchFamily="18" charset="0"/>
                <a:ea typeface="Cambria" panose="02040503050406030204" pitchFamily="18" charset="0"/>
              </a:rPr>
              <a:t>A person’s history and emotional/relational foundation is represented by the part of the iceberg that is underwater and not visible.</a:t>
            </a:r>
          </a:p>
        </p:txBody>
      </p:sp>
    </p:spTree>
    <p:extLst>
      <p:ext uri="{BB962C8B-B14F-4D97-AF65-F5344CB8AC3E}">
        <p14:creationId xmlns:p14="http://schemas.microsoft.com/office/powerpoint/2010/main" val="36358796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0" y="0"/>
            <a:ext cx="10972800" cy="9144000"/>
          </a:xfrm>
          <a:prstGeom prst="rect">
            <a:avLst/>
          </a:prstGeom>
        </p:spPr>
      </p:pic>
      <p:sp>
        <p:nvSpPr>
          <p:cNvPr id="2" name="TextBox 1"/>
          <p:cNvSpPr txBox="1"/>
          <p:nvPr/>
        </p:nvSpPr>
        <p:spPr>
          <a:xfrm>
            <a:off x="903513" y="226611"/>
            <a:ext cx="9427029" cy="830997"/>
          </a:xfrm>
          <a:prstGeom prst="rect">
            <a:avLst/>
          </a:prstGeom>
          <a:noFill/>
        </p:spPr>
        <p:txBody>
          <a:bodyPr wrap="square" rtlCol="0">
            <a:spAutoFit/>
          </a:bodyPr>
          <a:lstStyle/>
          <a:p>
            <a:pPr algn="ctr"/>
            <a:r>
              <a:rPr lang="en-US" sz="4800" dirty="0">
                <a:solidFill>
                  <a:schemeClr val="bg1"/>
                </a:solidFill>
                <a:latin typeface="Cambria" panose="02040503050406030204" pitchFamily="18" charset="0"/>
              </a:rPr>
              <a:t>UNDERSTANDING TRAUMA</a:t>
            </a:r>
          </a:p>
        </p:txBody>
      </p:sp>
      <p:sp>
        <p:nvSpPr>
          <p:cNvPr id="4" name="TextBox 3"/>
          <p:cNvSpPr txBox="1"/>
          <p:nvPr/>
        </p:nvSpPr>
        <p:spPr>
          <a:xfrm>
            <a:off x="751113" y="1981726"/>
            <a:ext cx="9895115" cy="769441"/>
          </a:xfrm>
          <a:prstGeom prst="rect">
            <a:avLst/>
          </a:prstGeom>
          <a:noFill/>
        </p:spPr>
        <p:txBody>
          <a:bodyPr wrap="square" rtlCol="0">
            <a:spAutoFit/>
          </a:bodyPr>
          <a:lstStyle/>
          <a:p>
            <a:pPr algn="ctr">
              <a:buClr>
                <a:schemeClr val="tx2">
                  <a:lumMod val="75000"/>
                </a:schemeClr>
              </a:buClr>
            </a:pPr>
            <a:r>
              <a:rPr lang="en-US" sz="4400" i="1" dirty="0">
                <a:solidFill>
                  <a:schemeClr val="tx2"/>
                </a:solidFill>
                <a:latin typeface="Cambria" panose="02040503050406030204" pitchFamily="18" charset="0"/>
                <a:ea typeface="Cambria" panose="02040503050406030204" pitchFamily="18" charset="0"/>
              </a:rPr>
              <a:t>Dr. Bruce Perry’s Brain States</a:t>
            </a:r>
            <a:endParaRPr lang="en-US" sz="2800" i="1" dirty="0">
              <a:solidFill>
                <a:schemeClr val="tx2">
                  <a:lumMod val="75000"/>
                </a:schemeClr>
              </a:solidFill>
              <a:latin typeface="Cambria" panose="02040503050406030204" pitchFamily="18" charset="0"/>
              <a:ea typeface="Cambria" panose="020405030504060302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1469283507"/>
              </p:ext>
            </p:extLst>
          </p:nvPr>
        </p:nvGraphicFramePr>
        <p:xfrm>
          <a:off x="424540" y="1696065"/>
          <a:ext cx="10105808" cy="4424515"/>
        </p:xfrm>
        <a:graphic>
          <a:graphicData uri="http://schemas.openxmlformats.org/drawingml/2006/table">
            <a:tbl>
              <a:tblPr firstRow="1" bandRow="1">
                <a:tableStyleId>{5C22544A-7EE6-4342-B048-85BDC9FD1C3A}</a:tableStyleId>
              </a:tblPr>
              <a:tblGrid>
                <a:gridCol w="2526452">
                  <a:extLst>
                    <a:ext uri="{9D8B030D-6E8A-4147-A177-3AD203B41FA5}">
                      <a16:colId xmlns:a16="http://schemas.microsoft.com/office/drawing/2014/main" val="3647583010"/>
                    </a:ext>
                  </a:extLst>
                </a:gridCol>
                <a:gridCol w="2526452">
                  <a:extLst>
                    <a:ext uri="{9D8B030D-6E8A-4147-A177-3AD203B41FA5}">
                      <a16:colId xmlns:a16="http://schemas.microsoft.com/office/drawing/2014/main" val="167284722"/>
                    </a:ext>
                  </a:extLst>
                </a:gridCol>
                <a:gridCol w="2526452">
                  <a:extLst>
                    <a:ext uri="{9D8B030D-6E8A-4147-A177-3AD203B41FA5}">
                      <a16:colId xmlns:a16="http://schemas.microsoft.com/office/drawing/2014/main" val="1764711179"/>
                    </a:ext>
                  </a:extLst>
                </a:gridCol>
                <a:gridCol w="2526452">
                  <a:extLst>
                    <a:ext uri="{9D8B030D-6E8A-4147-A177-3AD203B41FA5}">
                      <a16:colId xmlns:a16="http://schemas.microsoft.com/office/drawing/2014/main" val="1500236878"/>
                    </a:ext>
                  </a:extLst>
                </a:gridCol>
              </a:tblGrid>
              <a:tr h="1102030">
                <a:tc>
                  <a:txBody>
                    <a:bodyPr/>
                    <a:lstStyle/>
                    <a:p>
                      <a:pPr algn="ctr"/>
                      <a:r>
                        <a:rPr lang="en-US" sz="2800" dirty="0"/>
                        <a:t>Brain State</a:t>
                      </a:r>
                    </a:p>
                  </a:txBody>
                  <a:tcPr anchor="ctr"/>
                </a:tc>
                <a:tc>
                  <a:txBody>
                    <a:bodyPr/>
                    <a:lstStyle/>
                    <a:p>
                      <a:pPr algn="ctr"/>
                      <a:r>
                        <a:rPr lang="en-US" sz="2800" dirty="0"/>
                        <a:t>Brain Part</a:t>
                      </a:r>
                    </a:p>
                  </a:txBody>
                  <a:tcPr anchor="ctr"/>
                </a:tc>
                <a:tc>
                  <a:txBody>
                    <a:bodyPr/>
                    <a:lstStyle/>
                    <a:p>
                      <a:pPr algn="ctr"/>
                      <a:r>
                        <a:rPr lang="en-US" sz="2800" dirty="0"/>
                        <a:t>Thinking</a:t>
                      </a:r>
                    </a:p>
                  </a:txBody>
                  <a:tcPr anchor="ctr"/>
                </a:tc>
                <a:tc>
                  <a:txBody>
                    <a:bodyPr/>
                    <a:lstStyle/>
                    <a:p>
                      <a:pPr algn="ctr"/>
                      <a:r>
                        <a:rPr lang="en-US" sz="2800" dirty="0"/>
                        <a:t>Sense of Time</a:t>
                      </a:r>
                    </a:p>
                  </a:txBody>
                  <a:tcPr anchor="ctr"/>
                </a:tc>
                <a:extLst>
                  <a:ext uri="{0D108BD9-81ED-4DB2-BD59-A6C34878D82A}">
                    <a16:rowId xmlns:a16="http://schemas.microsoft.com/office/drawing/2014/main" val="241859355"/>
                  </a:ext>
                </a:extLst>
              </a:tr>
              <a:tr h="664497">
                <a:tc>
                  <a:txBody>
                    <a:bodyPr/>
                    <a:lstStyle/>
                    <a:p>
                      <a:pPr algn="ctr"/>
                      <a:r>
                        <a:rPr lang="en-US" dirty="0"/>
                        <a:t>Calm</a:t>
                      </a:r>
                    </a:p>
                  </a:txBody>
                  <a:tcPr anchor="ctr"/>
                </a:tc>
                <a:tc>
                  <a:txBody>
                    <a:bodyPr/>
                    <a:lstStyle/>
                    <a:p>
                      <a:pPr algn="ctr"/>
                      <a:r>
                        <a:rPr lang="en-US" dirty="0"/>
                        <a:t>Prefrontal Cortex</a:t>
                      </a:r>
                    </a:p>
                  </a:txBody>
                  <a:tcPr anchor="ctr"/>
                </a:tc>
                <a:tc>
                  <a:txBody>
                    <a:bodyPr/>
                    <a:lstStyle/>
                    <a:p>
                      <a:pPr algn="ctr"/>
                      <a:r>
                        <a:rPr lang="en-US" dirty="0"/>
                        <a:t>Abstract/</a:t>
                      </a:r>
                      <a:r>
                        <a:rPr lang="en-US" baseline="0" dirty="0"/>
                        <a:t> Creative</a:t>
                      </a:r>
                      <a:endParaRPr lang="en-US" dirty="0"/>
                    </a:p>
                  </a:txBody>
                  <a:tcPr anchor="ctr"/>
                </a:tc>
                <a:tc>
                  <a:txBody>
                    <a:bodyPr/>
                    <a:lstStyle/>
                    <a:p>
                      <a:pPr algn="ctr"/>
                      <a:r>
                        <a:rPr lang="en-US" dirty="0"/>
                        <a:t>Future</a:t>
                      </a:r>
                    </a:p>
                  </a:txBody>
                  <a:tcPr anchor="ctr"/>
                </a:tc>
                <a:extLst>
                  <a:ext uri="{0D108BD9-81ED-4DB2-BD59-A6C34878D82A}">
                    <a16:rowId xmlns:a16="http://schemas.microsoft.com/office/drawing/2014/main" val="1072872397"/>
                  </a:ext>
                </a:extLst>
              </a:tr>
              <a:tr h="664497">
                <a:tc>
                  <a:txBody>
                    <a:bodyPr/>
                    <a:lstStyle/>
                    <a:p>
                      <a:pPr algn="ctr"/>
                      <a:r>
                        <a:rPr lang="en-US" dirty="0"/>
                        <a:t>Alert</a:t>
                      </a:r>
                    </a:p>
                  </a:txBody>
                  <a:tcPr anchor="ctr"/>
                </a:tc>
                <a:tc>
                  <a:txBody>
                    <a:bodyPr/>
                    <a:lstStyle/>
                    <a:p>
                      <a:pPr algn="ctr"/>
                      <a:r>
                        <a:rPr lang="en-US" dirty="0"/>
                        <a:t>Subcortext</a:t>
                      </a:r>
                    </a:p>
                  </a:txBody>
                  <a:tcPr anchor="ctr"/>
                </a:tc>
                <a:tc>
                  <a:txBody>
                    <a:bodyPr/>
                    <a:lstStyle/>
                    <a:p>
                      <a:pPr algn="ctr"/>
                      <a:r>
                        <a:rPr lang="en-US" dirty="0"/>
                        <a:t>Concrete</a:t>
                      </a:r>
                    </a:p>
                  </a:txBody>
                  <a:tcPr anchor="ctr"/>
                </a:tc>
                <a:tc>
                  <a:txBody>
                    <a:bodyPr/>
                    <a:lstStyle/>
                    <a:p>
                      <a:pPr algn="ctr"/>
                      <a:r>
                        <a:rPr lang="en-US" dirty="0"/>
                        <a:t>Week/ Day</a:t>
                      </a:r>
                    </a:p>
                  </a:txBody>
                  <a:tcPr anchor="ctr"/>
                </a:tc>
                <a:extLst>
                  <a:ext uri="{0D108BD9-81ED-4DB2-BD59-A6C34878D82A}">
                    <a16:rowId xmlns:a16="http://schemas.microsoft.com/office/drawing/2014/main" val="2723501174"/>
                  </a:ext>
                </a:extLst>
              </a:tr>
              <a:tr h="664497">
                <a:tc>
                  <a:txBody>
                    <a:bodyPr/>
                    <a:lstStyle/>
                    <a:p>
                      <a:pPr algn="ctr"/>
                      <a:r>
                        <a:rPr lang="en-US" dirty="0"/>
                        <a:t>Alarmed</a:t>
                      </a:r>
                    </a:p>
                  </a:txBody>
                  <a:tcPr anchor="ctr"/>
                </a:tc>
                <a:tc>
                  <a:txBody>
                    <a:bodyPr/>
                    <a:lstStyle/>
                    <a:p>
                      <a:pPr algn="ctr"/>
                      <a:r>
                        <a:rPr lang="en-US" dirty="0"/>
                        <a:t>Limbic</a:t>
                      </a:r>
                    </a:p>
                  </a:txBody>
                  <a:tcPr anchor="ctr"/>
                </a:tc>
                <a:tc>
                  <a:txBody>
                    <a:bodyPr/>
                    <a:lstStyle/>
                    <a:p>
                      <a:pPr algn="ctr"/>
                      <a:r>
                        <a:rPr lang="en-US" dirty="0"/>
                        <a:t>Emotional</a:t>
                      </a:r>
                    </a:p>
                  </a:txBody>
                  <a:tcPr anchor="ctr"/>
                </a:tc>
                <a:tc>
                  <a:txBody>
                    <a:bodyPr/>
                    <a:lstStyle/>
                    <a:p>
                      <a:pPr algn="ctr"/>
                      <a:r>
                        <a:rPr lang="en-US" dirty="0"/>
                        <a:t>Hours</a:t>
                      </a:r>
                      <a:r>
                        <a:rPr lang="en-US" baseline="0" dirty="0"/>
                        <a:t>/ Minutes</a:t>
                      </a:r>
                      <a:endParaRPr lang="en-US" dirty="0"/>
                    </a:p>
                  </a:txBody>
                  <a:tcPr anchor="ctr"/>
                </a:tc>
                <a:extLst>
                  <a:ext uri="{0D108BD9-81ED-4DB2-BD59-A6C34878D82A}">
                    <a16:rowId xmlns:a16="http://schemas.microsoft.com/office/drawing/2014/main" val="1416815863"/>
                  </a:ext>
                </a:extLst>
              </a:tr>
              <a:tr h="664497">
                <a:tc>
                  <a:txBody>
                    <a:bodyPr/>
                    <a:lstStyle/>
                    <a:p>
                      <a:pPr algn="ctr"/>
                      <a:r>
                        <a:rPr lang="en-US" dirty="0"/>
                        <a:t>Fearful</a:t>
                      </a:r>
                    </a:p>
                  </a:txBody>
                  <a:tcPr anchor="ctr"/>
                </a:tc>
                <a:tc>
                  <a:txBody>
                    <a:bodyPr/>
                    <a:lstStyle/>
                    <a:p>
                      <a:pPr algn="ctr"/>
                      <a:r>
                        <a:rPr lang="en-US" dirty="0"/>
                        <a:t>Midbrain</a:t>
                      </a:r>
                    </a:p>
                  </a:txBody>
                  <a:tcPr anchor="ctr"/>
                </a:tc>
                <a:tc>
                  <a:txBody>
                    <a:bodyPr/>
                    <a:lstStyle/>
                    <a:p>
                      <a:pPr algn="ctr"/>
                      <a:r>
                        <a:rPr lang="en-US" dirty="0"/>
                        <a:t>Reactive</a:t>
                      </a:r>
                    </a:p>
                  </a:txBody>
                  <a:tcPr anchor="ctr"/>
                </a:tc>
                <a:tc>
                  <a:txBody>
                    <a:bodyPr/>
                    <a:lstStyle/>
                    <a:p>
                      <a:pPr algn="ctr"/>
                      <a:r>
                        <a:rPr lang="en-US" dirty="0"/>
                        <a:t>Minutes/</a:t>
                      </a:r>
                      <a:r>
                        <a:rPr lang="en-US" baseline="0" dirty="0"/>
                        <a:t> Seconds</a:t>
                      </a:r>
                      <a:endParaRPr lang="en-US" dirty="0"/>
                    </a:p>
                  </a:txBody>
                  <a:tcPr anchor="ctr"/>
                </a:tc>
                <a:extLst>
                  <a:ext uri="{0D108BD9-81ED-4DB2-BD59-A6C34878D82A}">
                    <a16:rowId xmlns:a16="http://schemas.microsoft.com/office/drawing/2014/main" val="1301084055"/>
                  </a:ext>
                </a:extLst>
              </a:tr>
              <a:tr h="664497">
                <a:tc>
                  <a:txBody>
                    <a:bodyPr/>
                    <a:lstStyle/>
                    <a:p>
                      <a:pPr algn="ctr"/>
                      <a:r>
                        <a:rPr lang="en-US" dirty="0"/>
                        <a:t>Terror</a:t>
                      </a:r>
                    </a:p>
                  </a:txBody>
                  <a:tcPr anchor="ctr"/>
                </a:tc>
                <a:tc>
                  <a:txBody>
                    <a:bodyPr/>
                    <a:lstStyle/>
                    <a:p>
                      <a:pPr algn="ctr"/>
                      <a:r>
                        <a:rPr lang="en-US" dirty="0"/>
                        <a:t>Brainstem</a:t>
                      </a:r>
                    </a:p>
                  </a:txBody>
                  <a:tcPr anchor="ctr"/>
                </a:tc>
                <a:tc>
                  <a:txBody>
                    <a:bodyPr/>
                    <a:lstStyle/>
                    <a:p>
                      <a:pPr algn="ctr"/>
                      <a:r>
                        <a:rPr lang="en-US" dirty="0"/>
                        <a:t>Reflexive</a:t>
                      </a:r>
                    </a:p>
                  </a:txBody>
                  <a:tcPr anchor="ctr"/>
                </a:tc>
                <a:tc>
                  <a:txBody>
                    <a:bodyPr/>
                    <a:lstStyle/>
                    <a:p>
                      <a:pPr algn="ctr"/>
                      <a:r>
                        <a:rPr lang="en-US" dirty="0"/>
                        <a:t>Loss of Time</a:t>
                      </a:r>
                    </a:p>
                  </a:txBody>
                  <a:tcPr anchor="ctr"/>
                </a:tc>
                <a:extLst>
                  <a:ext uri="{0D108BD9-81ED-4DB2-BD59-A6C34878D82A}">
                    <a16:rowId xmlns:a16="http://schemas.microsoft.com/office/drawing/2014/main" val="2850064659"/>
                  </a:ext>
                </a:extLst>
              </a:tr>
            </a:tbl>
          </a:graphicData>
        </a:graphic>
      </p:graphicFrame>
      <p:sp>
        <p:nvSpPr>
          <p:cNvPr id="9" name="TextBox 8"/>
          <p:cNvSpPr txBox="1"/>
          <p:nvPr/>
        </p:nvSpPr>
        <p:spPr>
          <a:xfrm>
            <a:off x="530942" y="7182465"/>
            <a:ext cx="7212540" cy="461665"/>
          </a:xfrm>
          <a:prstGeom prst="rect">
            <a:avLst/>
          </a:prstGeom>
          <a:noFill/>
        </p:spPr>
        <p:txBody>
          <a:bodyPr wrap="square" rtlCol="0">
            <a:spAutoFit/>
          </a:bodyPr>
          <a:lstStyle/>
          <a:p>
            <a:r>
              <a:rPr lang="en-US" dirty="0">
                <a:latin typeface="Cambria" panose="02040503050406030204" pitchFamily="18" charset="0"/>
              </a:rPr>
              <a:t>Dr. Bruce Perry, www.childtrauma.org </a:t>
            </a:r>
          </a:p>
        </p:txBody>
      </p:sp>
    </p:spTree>
    <p:extLst>
      <p:ext uri="{BB962C8B-B14F-4D97-AF65-F5344CB8AC3E}">
        <p14:creationId xmlns:p14="http://schemas.microsoft.com/office/powerpoint/2010/main" val="2462242358"/>
      </p:ext>
    </p:extLst>
  </p:cSld>
  <p:clrMapOvr>
    <a:masterClrMapping/>
  </p:clrMapOvr>
</p:sld>
</file>

<file path=ppt/theme/theme1.xml><?xml version="1.0" encoding="utf-8"?>
<a:theme xmlns:a="http://schemas.openxmlformats.org/drawingml/2006/main" name="CLS Power Point Templat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dirty="0">
            <a:latin typeface="Cambria" panose="02040503050406030204" pitchFamily="18"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0A75D76831A5814DB9D1B47FEC78F70D" ma:contentTypeVersion="10" ma:contentTypeDescription="Create a new document." ma:contentTypeScope="" ma:versionID="640fce230cd0bb481d416b59c4e32de4">
  <xsd:schema xmlns:xsd="http://www.w3.org/2001/XMLSchema" xmlns:xs="http://www.w3.org/2001/XMLSchema" xmlns:p="http://schemas.microsoft.com/office/2006/metadata/properties" xmlns:ns3="9a801efd-d2e9-46bd-a95a-4809f64979f9" targetNamespace="http://schemas.microsoft.com/office/2006/metadata/properties" ma:root="true" ma:fieldsID="178ccdc27c45fb7cb2714b4aedce6af0" ns3:_="">
    <xsd:import namespace="9a801efd-d2e9-46bd-a95a-4809f64979f9"/>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a801efd-d2e9-46bd-a95a-4809f64979f9"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7CC5A5D-77C8-4C62-8B31-3D4F9C229B9D}">
  <ds:schemaRefs>
    <ds:schemaRef ds:uri="http://schemas.microsoft.com/sharepoint/v3/contenttype/forms"/>
  </ds:schemaRefs>
</ds:datastoreItem>
</file>

<file path=customXml/itemProps2.xml><?xml version="1.0" encoding="utf-8"?>
<ds:datastoreItem xmlns:ds="http://schemas.openxmlformats.org/officeDocument/2006/customXml" ds:itemID="{FF2B1599-9994-410D-AC6C-84B0554EAE86}">
  <ds:schemaRefs>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schemas.microsoft.com/office/2006/metadata/properties"/>
    <ds:schemaRef ds:uri="9a801efd-d2e9-46bd-a95a-4809f64979f9"/>
    <ds:schemaRef ds:uri="http://www.w3.org/XML/1998/namespace"/>
    <ds:schemaRef ds:uri="http://purl.org/dc/elements/1.1/"/>
  </ds:schemaRefs>
</ds:datastoreItem>
</file>

<file path=customXml/itemProps3.xml><?xml version="1.0" encoding="utf-8"?>
<ds:datastoreItem xmlns:ds="http://schemas.openxmlformats.org/officeDocument/2006/customXml" ds:itemID="{472AD5AB-E16F-4418-830A-C9891C4E570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a801efd-d2e9-46bd-a95a-4809f64979f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CLS Power Point Templates</Template>
  <TotalTime>3473</TotalTime>
  <Words>2048</Words>
  <Application>Microsoft Office PowerPoint</Application>
  <PresentationFormat>Custom</PresentationFormat>
  <Paragraphs>291</Paragraphs>
  <Slides>31</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Arial</vt:lpstr>
      <vt:lpstr>Calibri</vt:lpstr>
      <vt:lpstr>Cambria</vt:lpstr>
      <vt:lpstr>Wingdings</vt:lpstr>
      <vt:lpstr>CLS Power Point Templates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Community Legal Services,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Kathleen Creamer</dc:creator>
  <cp:lastModifiedBy>Cathy Volponi</cp:lastModifiedBy>
  <cp:revision>92</cp:revision>
  <dcterms:created xsi:type="dcterms:W3CDTF">2016-09-21T14:02:50Z</dcterms:created>
  <dcterms:modified xsi:type="dcterms:W3CDTF">2021-08-11T21:40:24Z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0x0101000A75D76831A5814DB9D1B47FEC78F70D</vt:lpwstr>
  </property>
</Properties>
</file>