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7" r:id="rId5"/>
    <p:sldId id="260" r:id="rId6"/>
    <p:sldId id="274" r:id="rId7"/>
    <p:sldId id="289" r:id="rId8"/>
    <p:sldId id="265" r:id="rId9"/>
    <p:sldId id="277" r:id="rId10"/>
    <p:sldId id="290" r:id="rId11"/>
    <p:sldId id="281" r:id="rId12"/>
    <p:sldId id="279" r:id="rId13"/>
    <p:sldId id="280" r:id="rId14"/>
    <p:sldId id="278" r:id="rId15"/>
    <p:sldId id="291" r:id="rId16"/>
    <p:sldId id="292" r:id="rId17"/>
    <p:sldId id="282" r:id="rId18"/>
    <p:sldId id="288" r:id="rId19"/>
    <p:sldId id="28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594"/>
    <a:srgbClr val="00205B"/>
    <a:srgbClr val="B48400"/>
    <a:srgbClr val="011F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3" d="100"/>
          <a:sy n="113" d="100"/>
        </p:scale>
        <p:origin x="24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9B7E35-F8BA-4DE0-916F-571BA47DFD3B}"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AB4EB4-E938-4BF2-A05D-0D826A0F9037}" type="slidenum">
              <a:rPr lang="en-US" smtClean="0"/>
              <a:t>‹#›</a:t>
            </a:fld>
            <a:endParaRPr lang="en-US"/>
          </a:p>
        </p:txBody>
      </p:sp>
    </p:spTree>
    <p:extLst>
      <p:ext uri="{BB962C8B-B14F-4D97-AF65-F5344CB8AC3E}">
        <p14:creationId xmlns:p14="http://schemas.microsoft.com/office/powerpoint/2010/main" val="2407968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9B7E35-F8BA-4DE0-916F-571BA47DFD3B}"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AB4EB4-E938-4BF2-A05D-0D826A0F9037}" type="slidenum">
              <a:rPr lang="en-US" smtClean="0"/>
              <a:t>‹#›</a:t>
            </a:fld>
            <a:endParaRPr lang="en-US"/>
          </a:p>
        </p:txBody>
      </p:sp>
    </p:spTree>
    <p:extLst>
      <p:ext uri="{BB962C8B-B14F-4D97-AF65-F5344CB8AC3E}">
        <p14:creationId xmlns:p14="http://schemas.microsoft.com/office/powerpoint/2010/main" val="682700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9B7E35-F8BA-4DE0-916F-571BA47DFD3B}"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AB4EB4-E938-4BF2-A05D-0D826A0F9037}" type="slidenum">
              <a:rPr lang="en-US" smtClean="0"/>
              <a:t>‹#›</a:t>
            </a:fld>
            <a:endParaRPr lang="en-US"/>
          </a:p>
        </p:txBody>
      </p:sp>
    </p:spTree>
    <p:extLst>
      <p:ext uri="{BB962C8B-B14F-4D97-AF65-F5344CB8AC3E}">
        <p14:creationId xmlns:p14="http://schemas.microsoft.com/office/powerpoint/2010/main" val="266347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9B7E35-F8BA-4DE0-916F-571BA47DFD3B}"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AB4EB4-E938-4BF2-A05D-0D826A0F9037}" type="slidenum">
              <a:rPr lang="en-US" smtClean="0"/>
              <a:t>‹#›</a:t>
            </a:fld>
            <a:endParaRPr lang="en-US"/>
          </a:p>
        </p:txBody>
      </p:sp>
    </p:spTree>
    <p:extLst>
      <p:ext uri="{BB962C8B-B14F-4D97-AF65-F5344CB8AC3E}">
        <p14:creationId xmlns:p14="http://schemas.microsoft.com/office/powerpoint/2010/main" val="2438785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9B7E35-F8BA-4DE0-916F-571BA47DFD3B}"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AB4EB4-E938-4BF2-A05D-0D826A0F9037}" type="slidenum">
              <a:rPr lang="en-US" smtClean="0"/>
              <a:t>‹#›</a:t>
            </a:fld>
            <a:endParaRPr lang="en-US"/>
          </a:p>
        </p:txBody>
      </p:sp>
    </p:spTree>
    <p:extLst>
      <p:ext uri="{BB962C8B-B14F-4D97-AF65-F5344CB8AC3E}">
        <p14:creationId xmlns:p14="http://schemas.microsoft.com/office/powerpoint/2010/main" val="130822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9B7E35-F8BA-4DE0-916F-571BA47DFD3B}"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AB4EB4-E938-4BF2-A05D-0D826A0F9037}" type="slidenum">
              <a:rPr lang="en-US" smtClean="0"/>
              <a:t>‹#›</a:t>
            </a:fld>
            <a:endParaRPr lang="en-US"/>
          </a:p>
        </p:txBody>
      </p:sp>
    </p:spTree>
    <p:extLst>
      <p:ext uri="{BB962C8B-B14F-4D97-AF65-F5344CB8AC3E}">
        <p14:creationId xmlns:p14="http://schemas.microsoft.com/office/powerpoint/2010/main" val="460086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9B7E35-F8BA-4DE0-916F-571BA47DFD3B}" type="datetimeFigureOut">
              <a:rPr lang="en-US" smtClean="0"/>
              <a:t>9/1/2021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AB4EB4-E938-4BF2-A05D-0D826A0F9037}" type="slidenum">
              <a:rPr lang="en-US" smtClean="0"/>
              <a:t>‹#›</a:t>
            </a:fld>
            <a:endParaRPr lang="en-US"/>
          </a:p>
        </p:txBody>
      </p:sp>
    </p:spTree>
    <p:extLst>
      <p:ext uri="{BB962C8B-B14F-4D97-AF65-F5344CB8AC3E}">
        <p14:creationId xmlns:p14="http://schemas.microsoft.com/office/powerpoint/2010/main" val="1959455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9B7E35-F8BA-4DE0-916F-571BA47DFD3B}" type="datetimeFigureOut">
              <a:rPr lang="en-US" smtClean="0"/>
              <a:t>9/1/2021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AB4EB4-E938-4BF2-A05D-0D826A0F9037}" type="slidenum">
              <a:rPr lang="en-US" smtClean="0"/>
              <a:t>‹#›</a:t>
            </a:fld>
            <a:endParaRPr lang="en-US"/>
          </a:p>
        </p:txBody>
      </p:sp>
    </p:spTree>
    <p:extLst>
      <p:ext uri="{BB962C8B-B14F-4D97-AF65-F5344CB8AC3E}">
        <p14:creationId xmlns:p14="http://schemas.microsoft.com/office/powerpoint/2010/main" val="249029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9B7E35-F8BA-4DE0-916F-571BA47DFD3B}" type="datetimeFigureOut">
              <a:rPr lang="en-US" smtClean="0"/>
              <a:t>9/1/2021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AB4EB4-E938-4BF2-A05D-0D826A0F9037}" type="slidenum">
              <a:rPr lang="en-US" smtClean="0"/>
              <a:t>‹#›</a:t>
            </a:fld>
            <a:endParaRPr lang="en-US"/>
          </a:p>
        </p:txBody>
      </p:sp>
    </p:spTree>
    <p:extLst>
      <p:ext uri="{BB962C8B-B14F-4D97-AF65-F5344CB8AC3E}">
        <p14:creationId xmlns:p14="http://schemas.microsoft.com/office/powerpoint/2010/main" val="492147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9B7E35-F8BA-4DE0-916F-571BA47DFD3B}"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AB4EB4-E938-4BF2-A05D-0D826A0F9037}" type="slidenum">
              <a:rPr lang="en-US" smtClean="0"/>
              <a:t>‹#›</a:t>
            </a:fld>
            <a:endParaRPr lang="en-US"/>
          </a:p>
        </p:txBody>
      </p:sp>
    </p:spTree>
    <p:extLst>
      <p:ext uri="{BB962C8B-B14F-4D97-AF65-F5344CB8AC3E}">
        <p14:creationId xmlns:p14="http://schemas.microsoft.com/office/powerpoint/2010/main" val="1263193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9B7E35-F8BA-4DE0-916F-571BA47DFD3B}"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AB4EB4-E938-4BF2-A05D-0D826A0F9037}" type="slidenum">
              <a:rPr lang="en-US" smtClean="0"/>
              <a:t>‹#›</a:t>
            </a:fld>
            <a:endParaRPr lang="en-US"/>
          </a:p>
        </p:txBody>
      </p:sp>
    </p:spTree>
    <p:extLst>
      <p:ext uri="{BB962C8B-B14F-4D97-AF65-F5344CB8AC3E}">
        <p14:creationId xmlns:p14="http://schemas.microsoft.com/office/powerpoint/2010/main" val="3722007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9B7E35-F8BA-4DE0-916F-571BA47DFD3B}" type="datetimeFigureOut">
              <a:rPr lang="en-US" smtClean="0"/>
              <a:t>9/1/2021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AB4EB4-E938-4BF2-A05D-0D826A0F9037}" type="slidenum">
              <a:rPr lang="en-US" smtClean="0"/>
              <a:t>‹#›</a:t>
            </a:fld>
            <a:endParaRPr lang="en-US"/>
          </a:p>
        </p:txBody>
      </p:sp>
    </p:spTree>
    <p:extLst>
      <p:ext uri="{BB962C8B-B14F-4D97-AF65-F5344CB8AC3E}">
        <p14:creationId xmlns:p14="http://schemas.microsoft.com/office/powerpoint/2010/main" val="346365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descr="A screenshot of a cell phone&#10;&#10;Description automatically generated">
            <a:extLst>
              <a:ext uri="{FF2B5EF4-FFF2-40B4-BE49-F238E27FC236}">
                <a16:creationId xmlns:a16="http://schemas.microsoft.com/office/drawing/2014/main" id="{98F0098F-ECAF-4401-ACA2-C317540E63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86960" y="1975095"/>
            <a:ext cx="5202684" cy="1674632"/>
          </a:xfrm>
          <a:prstGeom prst="rect">
            <a:avLst/>
          </a:prstGeom>
          <a:effectLst>
            <a:outerShdw blurRad="50800" dist="38100" dir="2700000" algn="tl" rotWithShape="0">
              <a:prstClr val="black">
                <a:alpha val="80000"/>
              </a:prstClr>
            </a:outerShdw>
          </a:effectLst>
        </p:spPr>
      </p:pic>
      <p:sp>
        <p:nvSpPr>
          <p:cNvPr id="8" name="Title 1">
            <a:extLst>
              <a:ext uri="{FF2B5EF4-FFF2-40B4-BE49-F238E27FC236}">
                <a16:creationId xmlns:a16="http://schemas.microsoft.com/office/drawing/2014/main" id="{14DDAA02-B1A1-428B-BCBB-A24F495D529B}"/>
              </a:ext>
            </a:extLst>
          </p:cNvPr>
          <p:cNvSpPr>
            <a:spLocks noGrp="1"/>
          </p:cNvSpPr>
          <p:nvPr>
            <p:ph type="title"/>
          </p:nvPr>
        </p:nvSpPr>
        <p:spPr>
          <a:xfrm>
            <a:off x="781944" y="4129348"/>
            <a:ext cx="10628112" cy="607534"/>
          </a:xfrm>
          <a:effectLst>
            <a:outerShdw blurRad="50800" dist="38100" dir="2700000" algn="tl" rotWithShape="0">
              <a:prstClr val="black">
                <a:alpha val="80000"/>
              </a:prstClr>
            </a:outerShdw>
          </a:effectLst>
        </p:spPr>
        <p:txBody>
          <a:bodyPr anchor="t">
            <a:noAutofit/>
          </a:bodyPr>
          <a:lstStyle/>
          <a:p>
            <a:pPr algn="ctr"/>
            <a:r>
              <a:rPr lang="en-US" sz="4500">
                <a:solidFill>
                  <a:srgbClr val="FFC000"/>
                </a:solidFill>
                <a:highlight>
                  <a:srgbClr val="000080"/>
                </a:highlight>
                <a:latin typeface="Arial Black"/>
                <a:ea typeface="+mj-lt"/>
                <a:cs typeface="Arial"/>
              </a:rPr>
              <a:t>Finding Hope in Addiction &amp; Recovery Through FGDM</a:t>
            </a:r>
            <a:br>
              <a:rPr lang="en-US" sz="4500">
                <a:solidFill>
                  <a:srgbClr val="FFC000"/>
                </a:solidFill>
                <a:highlight>
                  <a:srgbClr val="000080"/>
                </a:highlight>
                <a:latin typeface="Arial Black"/>
                <a:ea typeface="+mj-lt"/>
                <a:cs typeface="Arial"/>
              </a:rPr>
            </a:br>
            <a:br>
              <a:rPr lang="en-US" sz="4500">
                <a:solidFill>
                  <a:srgbClr val="FFC000"/>
                </a:solidFill>
                <a:latin typeface="Arial Black"/>
                <a:ea typeface="+mj-lt"/>
                <a:cs typeface="Arial"/>
              </a:rPr>
            </a:br>
            <a:endParaRPr lang="en-US" sz="2000"/>
          </a:p>
        </p:txBody>
      </p:sp>
      <p:sp>
        <p:nvSpPr>
          <p:cNvPr id="3" name="TextBox 2">
            <a:extLst>
              <a:ext uri="{FF2B5EF4-FFF2-40B4-BE49-F238E27FC236}">
                <a16:creationId xmlns:a16="http://schemas.microsoft.com/office/drawing/2014/main" id="{47A7228D-A734-4840-98C6-E18AB7AC322D}"/>
              </a:ext>
            </a:extLst>
          </p:cNvPr>
          <p:cNvSpPr txBox="1"/>
          <p:nvPr/>
        </p:nvSpPr>
        <p:spPr>
          <a:xfrm>
            <a:off x="74626" y="5696125"/>
            <a:ext cx="6642781" cy="646331"/>
          </a:xfrm>
          <a:prstGeom prst="rect">
            <a:avLst/>
          </a:prstGeom>
          <a:noFill/>
        </p:spPr>
        <p:txBody>
          <a:bodyPr wrap="none" rtlCol="0">
            <a:spAutoFit/>
          </a:bodyPr>
          <a:lstStyle/>
          <a:p>
            <a:r>
              <a:rPr lang="en-US">
                <a:solidFill>
                  <a:srgbClr val="FFC000"/>
                </a:solidFill>
                <a:latin typeface="Arial Black"/>
                <a:ea typeface="+mj-lt"/>
                <a:cs typeface="Arial"/>
              </a:rPr>
              <a:t>Eliza White, MSW Program Development Specialist </a:t>
            </a:r>
            <a:br>
              <a:rPr lang="en-US">
                <a:solidFill>
                  <a:srgbClr val="FFC000"/>
                </a:solidFill>
                <a:latin typeface="Arial Black"/>
                <a:ea typeface="+mj-lt"/>
                <a:cs typeface="Arial"/>
              </a:rPr>
            </a:br>
            <a:r>
              <a:rPr lang="en-US">
                <a:solidFill>
                  <a:srgbClr val="FFC000"/>
                </a:solidFill>
                <a:latin typeface="Arial Black"/>
                <a:ea typeface="+mj-lt"/>
                <a:cs typeface="Arial"/>
              </a:rPr>
              <a:t>Felicia Matriccino, Parent Ambassador</a:t>
            </a:r>
            <a:endParaRPr lang="en-US"/>
          </a:p>
        </p:txBody>
      </p:sp>
    </p:spTree>
    <p:extLst>
      <p:ext uri="{BB962C8B-B14F-4D97-AF65-F5344CB8AC3E}">
        <p14:creationId xmlns:p14="http://schemas.microsoft.com/office/powerpoint/2010/main" val="13208696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3594"/>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52A6AC0-949E-4BFE-9730-3AF944A80FFA}"/>
              </a:ext>
            </a:extLst>
          </p:cNvPr>
          <p:cNvSpPr>
            <a:spLocks noGrp="1"/>
          </p:cNvSpPr>
          <p:nvPr>
            <p:ph type="body" sz="half" idx="2"/>
          </p:nvPr>
        </p:nvSpPr>
        <p:spPr>
          <a:xfrm>
            <a:off x="781944" y="2046914"/>
            <a:ext cx="10628112" cy="3221372"/>
          </a:xfrm>
        </p:spPr>
        <p:txBody>
          <a:bodyPr vert="horz" lIns="91440" tIns="45720" rIns="91440" bIns="45720" rtlCol="0" anchor="t">
            <a:normAutofit fontScale="92500"/>
          </a:bodyPr>
          <a:lstStyle/>
          <a:p>
            <a:pPr marL="342900" indent="-342900" fontAlgn="base">
              <a:buFont typeface="Arial" panose="020B0604020202020204" pitchFamily="34" charset="0"/>
              <a:buChar char="•"/>
            </a:pPr>
            <a:r>
              <a:rPr lang="en-US" sz="2400">
                <a:solidFill>
                  <a:schemeClr val="bg1"/>
                </a:solidFill>
                <a:latin typeface="Arial" panose="020B0604020202020204" pitchFamily="34" charset="0"/>
                <a:cs typeface="Arial" panose="020B0604020202020204" pitchFamily="34" charset="0"/>
              </a:rPr>
              <a:t>Understanding what CYS expectations ​</a:t>
            </a:r>
          </a:p>
          <a:p>
            <a:pPr marL="342900" indent="-342900" fontAlgn="base">
              <a:buFont typeface="Arial" panose="020B0604020202020204" pitchFamily="34" charset="0"/>
              <a:buChar char="•"/>
            </a:pPr>
            <a:r>
              <a:rPr lang="en-US" sz="2400">
                <a:solidFill>
                  <a:schemeClr val="bg1"/>
                </a:solidFill>
                <a:latin typeface="Arial" panose="020B0604020202020204" pitchFamily="34" charset="0"/>
                <a:cs typeface="Arial" panose="020B0604020202020204" pitchFamily="34" charset="0"/>
              </a:rPr>
              <a:t>Our family members voicing what they wanted to see happen​</a:t>
            </a:r>
          </a:p>
          <a:p>
            <a:pPr marL="342900" indent="-342900" fontAlgn="base">
              <a:buFont typeface="Arial" panose="020B0604020202020204" pitchFamily="34" charset="0"/>
              <a:buChar char="•"/>
            </a:pPr>
            <a:r>
              <a:rPr lang="en-US" sz="2400">
                <a:solidFill>
                  <a:schemeClr val="bg1"/>
                </a:solidFill>
                <a:latin typeface="Arial" panose="020B0604020202020204" pitchFamily="34" charset="0"/>
                <a:cs typeface="Arial" panose="020B0604020202020204" pitchFamily="34" charset="0"/>
              </a:rPr>
              <a:t>Agreement between CYS and my family on goals that needed to be reached before my daughter could return home​</a:t>
            </a:r>
          </a:p>
          <a:p>
            <a:pPr marL="342900" indent="-342900" fontAlgn="base">
              <a:buFont typeface="Arial" panose="020B0604020202020204" pitchFamily="34" charset="0"/>
              <a:buChar char="•"/>
            </a:pPr>
            <a:r>
              <a:rPr lang="en-US" sz="2400">
                <a:solidFill>
                  <a:schemeClr val="bg1"/>
                </a:solidFill>
                <a:latin typeface="Arial" panose="020B0604020202020204" pitchFamily="34" charset="0"/>
                <a:cs typeface="Arial" panose="020B0604020202020204" pitchFamily="34" charset="0"/>
              </a:rPr>
              <a:t>Private family time allowed us to get real, hear each other &amp; plan together ​</a:t>
            </a:r>
          </a:p>
          <a:p>
            <a:pPr marL="342900" indent="-342900" fontAlgn="base">
              <a:buFont typeface="Arial" panose="020B0604020202020204" pitchFamily="34" charset="0"/>
              <a:buChar char="•"/>
            </a:pPr>
            <a:r>
              <a:rPr lang="en-US" sz="2400">
                <a:solidFill>
                  <a:schemeClr val="bg1"/>
                </a:solidFill>
                <a:latin typeface="Arial" panose="020B0604020202020204" pitchFamily="34" charset="0"/>
                <a:cs typeface="Arial" panose="020B0604020202020204" pitchFamily="34" charset="0"/>
              </a:rPr>
              <a:t>CYS accepted our plan as we wrote it and acknowledged what we accomplished together​</a:t>
            </a:r>
          </a:p>
          <a:p>
            <a:pPr marL="342900" indent="-342900" fontAlgn="base">
              <a:buFont typeface="Arial" panose="020B0604020202020204" pitchFamily="34" charset="0"/>
              <a:buChar char="•"/>
            </a:pPr>
            <a:r>
              <a:rPr lang="en-US" sz="2400">
                <a:solidFill>
                  <a:schemeClr val="bg1"/>
                </a:solidFill>
                <a:latin typeface="Arial" panose="020B0604020202020204" pitchFamily="34" charset="0"/>
                <a:cs typeface="Arial" panose="020B0604020202020204" pitchFamily="34" charset="0"/>
              </a:rPr>
              <a:t>Breaking down the barriers in our family relationships and building trust among us</a:t>
            </a:r>
          </a:p>
          <a:p>
            <a:pPr fontAlgn="base"/>
            <a:endParaRPr lang="en-US" sz="2400">
              <a:solidFill>
                <a:schemeClr val="bg1"/>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9F4D9332-08A8-43F9-8B5E-F183CA41E2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95950"/>
            <a:ext cx="12192000" cy="1162050"/>
          </a:xfrm>
          <a:prstGeom prst="rect">
            <a:avLst/>
          </a:prstGeom>
        </p:spPr>
      </p:pic>
      <p:sp>
        <p:nvSpPr>
          <p:cNvPr id="2" name="Title 1">
            <a:extLst>
              <a:ext uri="{FF2B5EF4-FFF2-40B4-BE49-F238E27FC236}">
                <a16:creationId xmlns:a16="http://schemas.microsoft.com/office/drawing/2014/main" id="{F2300C42-039E-43EE-91C0-78B01A8C4016}"/>
              </a:ext>
            </a:extLst>
          </p:cNvPr>
          <p:cNvSpPr>
            <a:spLocks noGrp="1"/>
          </p:cNvSpPr>
          <p:nvPr>
            <p:ph type="title"/>
          </p:nvPr>
        </p:nvSpPr>
        <p:spPr>
          <a:xfrm>
            <a:off x="899165" y="1214165"/>
            <a:ext cx="10628112" cy="607534"/>
          </a:xfrm>
        </p:spPr>
        <p:txBody>
          <a:bodyPr anchor="t"/>
          <a:lstStyle/>
          <a:p>
            <a:r>
              <a:rPr lang="en-US">
                <a:solidFill>
                  <a:srgbClr val="FFC000"/>
                </a:solidFill>
                <a:latin typeface="Arial Black" panose="020B0A04020102020204" pitchFamily="34" charset="0"/>
                <a:cs typeface="Arial" panose="020B0604020202020204" pitchFamily="34" charset="0"/>
              </a:rPr>
              <a:t>During</a:t>
            </a:r>
          </a:p>
        </p:txBody>
      </p:sp>
    </p:spTree>
    <p:extLst>
      <p:ext uri="{BB962C8B-B14F-4D97-AF65-F5344CB8AC3E}">
        <p14:creationId xmlns:p14="http://schemas.microsoft.com/office/powerpoint/2010/main" val="3027134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00C42-039E-43EE-91C0-78B01A8C4016}"/>
              </a:ext>
            </a:extLst>
          </p:cNvPr>
          <p:cNvSpPr>
            <a:spLocks noGrp="1"/>
          </p:cNvSpPr>
          <p:nvPr>
            <p:ph type="title"/>
          </p:nvPr>
        </p:nvSpPr>
        <p:spPr>
          <a:xfrm>
            <a:off x="899165" y="1214165"/>
            <a:ext cx="10628112" cy="607534"/>
          </a:xfrm>
        </p:spPr>
        <p:txBody>
          <a:bodyPr anchor="t"/>
          <a:lstStyle/>
          <a:p>
            <a:r>
              <a:rPr lang="en-US">
                <a:solidFill>
                  <a:srgbClr val="003594"/>
                </a:solidFill>
                <a:latin typeface="Arial Black" panose="020B0A04020102020204" pitchFamily="34" charset="0"/>
                <a:cs typeface="Arial" panose="020B0604020202020204" pitchFamily="34" charset="0"/>
              </a:rPr>
              <a:t>After</a:t>
            </a:r>
          </a:p>
        </p:txBody>
      </p:sp>
      <p:sp>
        <p:nvSpPr>
          <p:cNvPr id="4" name="Text Placeholder 3">
            <a:extLst>
              <a:ext uri="{FF2B5EF4-FFF2-40B4-BE49-F238E27FC236}">
                <a16:creationId xmlns:a16="http://schemas.microsoft.com/office/drawing/2014/main" id="{752A6AC0-949E-4BFE-9730-3AF944A80FFA}"/>
              </a:ext>
            </a:extLst>
          </p:cNvPr>
          <p:cNvSpPr>
            <a:spLocks noGrp="1"/>
          </p:cNvSpPr>
          <p:nvPr>
            <p:ph type="body" sz="half" idx="2"/>
          </p:nvPr>
        </p:nvSpPr>
        <p:spPr>
          <a:xfrm>
            <a:off x="899165" y="2157559"/>
            <a:ext cx="10628112" cy="3269561"/>
          </a:xfrm>
        </p:spPr>
        <p:txBody>
          <a:bodyPr vert="horz" lIns="91440" tIns="45720" rIns="91440" bIns="45720" rtlCol="0" anchor="t">
            <a:normAutofit/>
          </a:bodyPr>
          <a:lstStyle/>
          <a:p>
            <a:pPr marL="342900" indent="-342900" fontAlgn="base">
              <a:buFont typeface="Arial" panose="020B0604020202020204" pitchFamily="34" charset="0"/>
              <a:buChar char="•"/>
            </a:pPr>
            <a:r>
              <a:rPr lang="en-US" sz="2400">
                <a:solidFill>
                  <a:srgbClr val="003594"/>
                </a:solidFill>
                <a:latin typeface="Arial" panose="020B0604020202020204" pitchFamily="34" charset="0"/>
                <a:cs typeface="Arial" panose="020B0604020202020204" pitchFamily="34" charset="0"/>
              </a:rPr>
              <a:t>CYS followed up with us through phone calls, meetings and informal meetings before or after court hearings ​</a:t>
            </a:r>
          </a:p>
          <a:p>
            <a:pPr marL="342900" indent="-342900" fontAlgn="base">
              <a:buFont typeface="Arial" panose="020B0604020202020204" pitchFamily="34" charset="0"/>
              <a:buChar char="•"/>
            </a:pPr>
            <a:r>
              <a:rPr lang="en-US" sz="2400">
                <a:solidFill>
                  <a:srgbClr val="003594"/>
                </a:solidFill>
                <a:latin typeface="Arial" panose="020B0604020202020204" pitchFamily="34" charset="0"/>
                <a:cs typeface="Arial" panose="020B0604020202020204" pitchFamily="34" charset="0"/>
              </a:rPr>
              <a:t>My family dynamics changed but the plan remained the same​</a:t>
            </a:r>
          </a:p>
          <a:p>
            <a:pPr marL="342900" indent="-342900" fontAlgn="base">
              <a:buFont typeface="Arial" panose="020B0604020202020204" pitchFamily="34" charset="0"/>
              <a:buChar char="•"/>
            </a:pPr>
            <a:r>
              <a:rPr lang="en-US" sz="2400">
                <a:solidFill>
                  <a:srgbClr val="003594"/>
                </a:solidFill>
                <a:latin typeface="Arial" panose="020B0604020202020204" pitchFamily="34" charset="0"/>
                <a:cs typeface="Arial" panose="020B0604020202020204" pitchFamily="34" charset="0"/>
              </a:rPr>
              <a:t>Family accountability was about recovery and so much more ​</a:t>
            </a:r>
          </a:p>
          <a:p>
            <a:pPr marL="342900" indent="-342900" fontAlgn="base">
              <a:buFont typeface="Arial" panose="020B0604020202020204" pitchFamily="34" charset="0"/>
              <a:buChar char="•"/>
            </a:pPr>
            <a:r>
              <a:rPr lang="en-US" sz="2400">
                <a:solidFill>
                  <a:srgbClr val="003594"/>
                </a:solidFill>
                <a:latin typeface="Arial" panose="020B0604020202020204" pitchFamily="34" charset="0"/>
                <a:cs typeface="Arial" panose="020B0604020202020204" pitchFamily="34" charset="0"/>
              </a:rPr>
              <a:t>Lifetime connections with supports was my biggest takeaway from FGDM and our family's greatest accomplishment​</a:t>
            </a:r>
          </a:p>
          <a:p>
            <a:pPr marL="342900" indent="-342900" fontAlgn="base">
              <a:buFont typeface="Arial" panose="020B0604020202020204" pitchFamily="34" charset="0"/>
              <a:buChar char="•"/>
            </a:pPr>
            <a:r>
              <a:rPr lang="en-US" sz="2400">
                <a:solidFill>
                  <a:srgbClr val="003594"/>
                </a:solidFill>
                <a:latin typeface="Arial" panose="020B0604020202020204" pitchFamily="34" charset="0"/>
                <a:cs typeface="Arial" panose="020B0604020202020204" pitchFamily="34" charset="0"/>
              </a:rPr>
              <a:t>My recovery will never end, and my lifetime connections play an important role in my life ​</a:t>
            </a:r>
          </a:p>
          <a:p>
            <a:endParaRPr lang="en-US" sz="2400">
              <a:solidFill>
                <a:srgbClr val="003594"/>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9F4D9332-08A8-43F9-8B5E-F183CA41E2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95950"/>
            <a:ext cx="12192000" cy="1162050"/>
          </a:xfrm>
          <a:prstGeom prst="rect">
            <a:avLst/>
          </a:prstGeom>
        </p:spPr>
      </p:pic>
      <p:sp>
        <p:nvSpPr>
          <p:cNvPr id="13" name="Rectangle 12">
            <a:extLst>
              <a:ext uri="{FF2B5EF4-FFF2-40B4-BE49-F238E27FC236}">
                <a16:creationId xmlns:a16="http://schemas.microsoft.com/office/drawing/2014/main" id="{109B7C44-CE77-413B-A295-A3702C34C7AD}"/>
              </a:ext>
            </a:extLst>
          </p:cNvPr>
          <p:cNvSpPr/>
          <p:nvPr/>
        </p:nvSpPr>
        <p:spPr>
          <a:xfrm>
            <a:off x="0" y="-96253"/>
            <a:ext cx="12192000" cy="974558"/>
          </a:xfrm>
          <a:prstGeom prst="rect">
            <a:avLst/>
          </a:prstGeom>
          <a:solidFill>
            <a:srgbClr val="0035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2705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A2509F26-B5DC-4BA7-B476-4CB044237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20" name="Rectangle 19">
            <a:extLst>
              <a:ext uri="{FF2B5EF4-FFF2-40B4-BE49-F238E27FC236}">
                <a16:creationId xmlns:a16="http://schemas.microsoft.com/office/drawing/2014/main" id="{DB103EB1-B135-4526-B883-33228FC27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815340" y="683404"/>
            <a:ext cx="10561320" cy="5404104"/>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3" name="Picture 3">
            <a:extLst>
              <a:ext uri="{FF2B5EF4-FFF2-40B4-BE49-F238E27FC236}">
                <a16:creationId xmlns:a16="http://schemas.microsoft.com/office/drawing/2014/main" id="{C837A612-1FB3-478E-8242-213F28B8E473}"/>
              </a:ext>
            </a:extLst>
          </p:cNvPr>
          <p:cNvPicPr>
            <a:picLocks noChangeAspect="1"/>
          </p:cNvPicPr>
          <p:nvPr/>
        </p:nvPicPr>
        <p:blipFill rotWithShape="1">
          <a:blip r:embed="rId2"/>
          <a:srcRect t="5753" r="1" b="8832"/>
          <a:stretch/>
        </p:blipFill>
        <p:spPr>
          <a:xfrm rot="21480000">
            <a:off x="1137837" y="1003258"/>
            <a:ext cx="9916327" cy="4764396"/>
          </a:xfrm>
          <a:prstGeom prst="rect">
            <a:avLst/>
          </a:prstGeom>
        </p:spPr>
      </p:pic>
      <p:pic>
        <p:nvPicPr>
          <p:cNvPr id="12" name="Picture 11">
            <a:extLst>
              <a:ext uri="{FF2B5EF4-FFF2-40B4-BE49-F238E27FC236}">
                <a16:creationId xmlns:a16="http://schemas.microsoft.com/office/drawing/2014/main" id="{9F4D9332-08A8-43F9-8B5E-F183CA41E2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95950"/>
            <a:ext cx="12192000" cy="1162050"/>
          </a:xfrm>
          <a:prstGeom prst="rect">
            <a:avLst/>
          </a:prstGeom>
        </p:spPr>
      </p:pic>
      <p:sp>
        <p:nvSpPr>
          <p:cNvPr id="13" name="Rectangle 12">
            <a:extLst>
              <a:ext uri="{FF2B5EF4-FFF2-40B4-BE49-F238E27FC236}">
                <a16:creationId xmlns:a16="http://schemas.microsoft.com/office/drawing/2014/main" id="{109B7C44-CE77-413B-A295-A3702C34C7AD}"/>
              </a:ext>
            </a:extLst>
          </p:cNvPr>
          <p:cNvSpPr/>
          <p:nvPr/>
        </p:nvSpPr>
        <p:spPr>
          <a:xfrm>
            <a:off x="0" y="-96253"/>
            <a:ext cx="12192000" cy="974558"/>
          </a:xfrm>
          <a:prstGeom prst="rect">
            <a:avLst/>
          </a:prstGeom>
          <a:solidFill>
            <a:srgbClr val="0035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39695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4">
            <a:extLst>
              <a:ext uri="{FF2B5EF4-FFF2-40B4-BE49-F238E27FC236}">
                <a16:creationId xmlns:a16="http://schemas.microsoft.com/office/drawing/2014/main" id="{9365A156-7837-45BD-8B35-377E908F3938}"/>
              </a:ext>
            </a:extLst>
          </p:cNvPr>
          <p:cNvPicPr>
            <a:picLocks noChangeAspect="1"/>
          </p:cNvPicPr>
          <p:nvPr/>
        </p:nvPicPr>
        <p:blipFill rotWithShape="1">
          <a:blip r:embed="rId2"/>
          <a:srcRect t="19"/>
          <a:stretch/>
        </p:blipFill>
        <p:spPr>
          <a:xfrm>
            <a:off x="20" y="1282"/>
            <a:ext cx="12191980" cy="6856718"/>
          </a:xfrm>
          <a:prstGeom prst="rect">
            <a:avLst/>
          </a:prstGeom>
        </p:spPr>
      </p:pic>
      <p:pic>
        <p:nvPicPr>
          <p:cNvPr id="12" name="Picture 11">
            <a:extLst>
              <a:ext uri="{FF2B5EF4-FFF2-40B4-BE49-F238E27FC236}">
                <a16:creationId xmlns:a16="http://schemas.microsoft.com/office/drawing/2014/main" id="{9F4D9332-08A8-43F9-8B5E-F183CA41E2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83840"/>
            <a:ext cx="12192000" cy="974160"/>
          </a:xfrm>
          <a:prstGeom prst="rect">
            <a:avLst/>
          </a:prstGeom>
        </p:spPr>
      </p:pic>
      <p:sp>
        <p:nvSpPr>
          <p:cNvPr id="13" name="Rectangle 12">
            <a:extLst>
              <a:ext uri="{FF2B5EF4-FFF2-40B4-BE49-F238E27FC236}">
                <a16:creationId xmlns:a16="http://schemas.microsoft.com/office/drawing/2014/main" id="{109B7C44-CE77-413B-A295-A3702C34C7AD}"/>
              </a:ext>
            </a:extLst>
          </p:cNvPr>
          <p:cNvSpPr/>
          <p:nvPr/>
        </p:nvSpPr>
        <p:spPr>
          <a:xfrm>
            <a:off x="0" y="-96253"/>
            <a:ext cx="12192000" cy="739695"/>
          </a:xfrm>
          <a:prstGeom prst="rect">
            <a:avLst/>
          </a:prstGeom>
          <a:solidFill>
            <a:srgbClr val="0035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3459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205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00C42-039E-43EE-91C0-78B01A8C4016}"/>
              </a:ext>
            </a:extLst>
          </p:cNvPr>
          <p:cNvSpPr>
            <a:spLocks noGrp="1"/>
          </p:cNvSpPr>
          <p:nvPr>
            <p:ph type="title"/>
          </p:nvPr>
        </p:nvSpPr>
        <p:spPr>
          <a:xfrm>
            <a:off x="899165" y="1214165"/>
            <a:ext cx="10628112" cy="607534"/>
          </a:xfrm>
        </p:spPr>
        <p:txBody>
          <a:bodyPr anchor="t"/>
          <a:lstStyle/>
          <a:p>
            <a:r>
              <a:rPr lang="en-US">
                <a:solidFill>
                  <a:srgbClr val="FFC000"/>
                </a:solidFill>
                <a:latin typeface="Arial Black" panose="020B0A04020102020204" pitchFamily="34" charset="0"/>
                <a:cs typeface="Arial" panose="020B0604020202020204" pitchFamily="34" charset="0"/>
              </a:rPr>
              <a:t>Summary and Key Points</a:t>
            </a:r>
          </a:p>
        </p:txBody>
      </p:sp>
      <p:sp>
        <p:nvSpPr>
          <p:cNvPr id="4" name="Text Placeholder 3">
            <a:extLst>
              <a:ext uri="{FF2B5EF4-FFF2-40B4-BE49-F238E27FC236}">
                <a16:creationId xmlns:a16="http://schemas.microsoft.com/office/drawing/2014/main" id="{752A6AC0-949E-4BFE-9730-3AF944A80FFA}"/>
              </a:ext>
            </a:extLst>
          </p:cNvPr>
          <p:cNvSpPr>
            <a:spLocks noGrp="1"/>
          </p:cNvSpPr>
          <p:nvPr>
            <p:ph type="body" sz="half" idx="2"/>
          </p:nvPr>
        </p:nvSpPr>
        <p:spPr>
          <a:xfrm>
            <a:off x="899165" y="2294836"/>
            <a:ext cx="10628112" cy="2646280"/>
          </a:xfrm>
        </p:spPr>
        <p:txBody>
          <a:bodyPr vert="horz" lIns="91440" tIns="45720" rIns="91440" bIns="45720" rtlCol="0" anchor="t">
            <a:normAutofit/>
          </a:bodyPr>
          <a:lstStyle/>
          <a:p>
            <a:pPr marL="342900" indent="-342900" fontAlgn="base">
              <a:buFont typeface="Arial" panose="020B0604020202020204" pitchFamily="34" charset="0"/>
              <a:buChar char="•"/>
            </a:pPr>
            <a:r>
              <a:rPr lang="en-US" sz="2400">
                <a:solidFill>
                  <a:schemeClr val="bg1"/>
                </a:solidFill>
                <a:latin typeface="Arial" panose="020B0604020202020204" pitchFamily="34" charset="0"/>
                <a:cs typeface="Arial" panose="020B0604020202020204" pitchFamily="34" charset="0"/>
              </a:rPr>
              <a:t>Are there specific takeaways from this workshop that you will consider when engaging individuals suffering from addiction? ​</a:t>
            </a:r>
          </a:p>
          <a:p>
            <a:pPr marL="342900" indent="-342900" fontAlgn="base">
              <a:buFont typeface="Arial" panose="020B0604020202020204" pitchFamily="34" charset="0"/>
              <a:buChar char="•"/>
            </a:pPr>
            <a:r>
              <a:rPr lang="en-US" sz="2400">
                <a:solidFill>
                  <a:schemeClr val="bg1"/>
                </a:solidFill>
                <a:latin typeface="Arial" panose="020B0604020202020204" pitchFamily="34" charset="0"/>
                <a:cs typeface="Arial" panose="020B0604020202020204" pitchFamily="34" charset="0"/>
              </a:rPr>
              <a:t>How will you use this information in the future? ​</a:t>
            </a:r>
          </a:p>
          <a:p>
            <a:pPr marL="342900" indent="-342900" fontAlgn="base">
              <a:buFont typeface="Arial" panose="020B0604020202020204" pitchFamily="34" charset="0"/>
              <a:buChar char="•"/>
            </a:pPr>
            <a:r>
              <a:rPr lang="en-US" sz="2400">
                <a:solidFill>
                  <a:schemeClr val="bg1"/>
                </a:solidFill>
                <a:latin typeface="Arial" panose="020B0604020202020204" pitchFamily="34" charset="0"/>
                <a:cs typeface="Arial" panose="020B0604020202020204" pitchFamily="34" charset="0"/>
              </a:rPr>
              <a:t>What do you want to learn more about pertaining to engagement and teaming with individuals and families experiencing addiction? ​</a:t>
            </a:r>
          </a:p>
          <a:p>
            <a:endParaRPr lang="en-US" sz="2400">
              <a:solidFill>
                <a:srgbClr val="B48400"/>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9F4D9332-08A8-43F9-8B5E-F183CA41E2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95950"/>
            <a:ext cx="12192000" cy="1162050"/>
          </a:xfrm>
          <a:prstGeom prst="rect">
            <a:avLst/>
          </a:prstGeom>
        </p:spPr>
      </p:pic>
    </p:spTree>
    <p:extLst>
      <p:ext uri="{BB962C8B-B14F-4D97-AF65-F5344CB8AC3E}">
        <p14:creationId xmlns:p14="http://schemas.microsoft.com/office/powerpoint/2010/main" val="437494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00C42-039E-43EE-91C0-78B01A8C4016}"/>
              </a:ext>
            </a:extLst>
          </p:cNvPr>
          <p:cNvSpPr>
            <a:spLocks noGrp="1"/>
          </p:cNvSpPr>
          <p:nvPr>
            <p:ph type="title"/>
          </p:nvPr>
        </p:nvSpPr>
        <p:spPr>
          <a:xfrm>
            <a:off x="899165" y="1997937"/>
            <a:ext cx="10628112" cy="607534"/>
          </a:xfrm>
        </p:spPr>
        <p:txBody>
          <a:bodyPr anchor="t">
            <a:noAutofit/>
          </a:bodyPr>
          <a:lstStyle/>
          <a:p>
            <a:pPr algn="ctr"/>
            <a:r>
              <a:rPr lang="en-US" sz="4500" dirty="0">
                <a:solidFill>
                  <a:srgbClr val="003594"/>
                </a:solidFill>
                <a:latin typeface="Arial Black"/>
                <a:cs typeface="Arial"/>
              </a:rPr>
              <a:t>Thank you for joining our session today! </a:t>
            </a:r>
            <a:endParaRPr lang="en-US" sz="4500" dirty="0">
              <a:solidFill>
                <a:srgbClr val="003594"/>
              </a:solidFill>
              <a:latin typeface="Arial Black" panose="020B0A04020102020204" pitchFamily="34" charset="0"/>
              <a:cs typeface="Arial" panose="020B0604020202020204" pitchFamily="34" charset="0"/>
            </a:endParaRPr>
          </a:p>
        </p:txBody>
      </p:sp>
      <p:pic>
        <p:nvPicPr>
          <p:cNvPr id="4" name="Picture 3" descr="A screenshot of a cell phone&#10;&#10;Description automatically generated">
            <a:extLst>
              <a:ext uri="{FF2B5EF4-FFF2-40B4-BE49-F238E27FC236}">
                <a16:creationId xmlns:a16="http://schemas.microsoft.com/office/drawing/2014/main" id="{8966B579-1F67-41F4-B4F4-084C3546B5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1990" y="4851729"/>
            <a:ext cx="3973288" cy="1324430"/>
          </a:xfrm>
          <a:prstGeom prst="rect">
            <a:avLst/>
          </a:prstGeom>
        </p:spPr>
      </p:pic>
    </p:spTree>
    <p:extLst>
      <p:ext uri="{BB962C8B-B14F-4D97-AF65-F5344CB8AC3E}">
        <p14:creationId xmlns:p14="http://schemas.microsoft.com/office/powerpoint/2010/main" val="35517356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3594"/>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F4D9332-08A8-43F9-8B5E-F183CA41E2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95950"/>
            <a:ext cx="12192000" cy="1162050"/>
          </a:xfrm>
          <a:prstGeom prst="rect">
            <a:avLst/>
          </a:prstGeom>
        </p:spPr>
      </p:pic>
      <p:sp>
        <p:nvSpPr>
          <p:cNvPr id="2" name="Title 1">
            <a:extLst>
              <a:ext uri="{FF2B5EF4-FFF2-40B4-BE49-F238E27FC236}">
                <a16:creationId xmlns:a16="http://schemas.microsoft.com/office/drawing/2014/main" id="{F2300C42-039E-43EE-91C0-78B01A8C4016}"/>
              </a:ext>
            </a:extLst>
          </p:cNvPr>
          <p:cNvSpPr>
            <a:spLocks noGrp="1"/>
          </p:cNvSpPr>
          <p:nvPr>
            <p:ph type="title"/>
          </p:nvPr>
        </p:nvSpPr>
        <p:spPr>
          <a:xfrm>
            <a:off x="899165" y="1214165"/>
            <a:ext cx="10628112" cy="607534"/>
          </a:xfrm>
        </p:spPr>
        <p:txBody>
          <a:bodyPr anchor="t"/>
          <a:lstStyle/>
          <a:p>
            <a:r>
              <a:rPr lang="en-US">
                <a:solidFill>
                  <a:srgbClr val="FFC000"/>
                </a:solidFill>
                <a:latin typeface="Arial Black" panose="020B0A04020102020204" pitchFamily="34" charset="0"/>
                <a:cs typeface="Arial" panose="020B0604020202020204" pitchFamily="34" charset="0"/>
              </a:rPr>
              <a:t>Guiding Questions</a:t>
            </a:r>
          </a:p>
        </p:txBody>
      </p:sp>
      <p:sp>
        <p:nvSpPr>
          <p:cNvPr id="3" name="Text Placeholder 2">
            <a:extLst>
              <a:ext uri="{FF2B5EF4-FFF2-40B4-BE49-F238E27FC236}">
                <a16:creationId xmlns:a16="http://schemas.microsoft.com/office/drawing/2014/main" id="{CDE2AAE3-2858-4002-91D2-BAE761203FD8}"/>
              </a:ext>
            </a:extLst>
          </p:cNvPr>
          <p:cNvSpPr>
            <a:spLocks noGrp="1"/>
          </p:cNvSpPr>
          <p:nvPr>
            <p:ph type="body" sz="half" idx="2"/>
          </p:nvPr>
        </p:nvSpPr>
        <p:spPr>
          <a:xfrm>
            <a:off x="639406" y="1929467"/>
            <a:ext cx="10913188" cy="3714367"/>
          </a:xfrm>
        </p:spPr>
        <p:txBody>
          <a:bodyPr>
            <a:noAutofit/>
          </a:bodyPr>
          <a:lstStyle/>
          <a:p>
            <a:pPr marL="285750" indent="-285750">
              <a:buFont typeface="Arial" panose="020B0604020202020204" pitchFamily="34" charset="0"/>
              <a:buChar char="•"/>
            </a:pPr>
            <a:r>
              <a:rPr lang="en-US" sz="1800">
                <a:solidFill>
                  <a:schemeClr val="bg1"/>
                </a:solidFill>
                <a:latin typeface="Arial" panose="020B0604020202020204" pitchFamily="34" charset="0"/>
                <a:cs typeface="Arial" panose="020B0604020202020204" pitchFamily="34" charset="0"/>
              </a:rPr>
              <a:t>Do you know someone that has an addiction?</a:t>
            </a:r>
          </a:p>
          <a:p>
            <a:pPr marL="285750" indent="-285750">
              <a:buFont typeface="Arial" panose="020B0604020202020204" pitchFamily="34" charset="0"/>
              <a:buChar char="•"/>
            </a:pPr>
            <a:r>
              <a:rPr lang="en-US" sz="1800">
                <a:solidFill>
                  <a:schemeClr val="bg1"/>
                </a:solidFill>
                <a:latin typeface="Arial" panose="020B0604020202020204" pitchFamily="34" charset="0"/>
                <a:cs typeface="Arial" panose="020B0604020202020204" pitchFamily="34" charset="0"/>
              </a:rPr>
              <a:t>How was addiction impacted their lives, as well as their families’ lives?</a:t>
            </a:r>
          </a:p>
          <a:p>
            <a:pPr marL="285750" indent="-285750">
              <a:buFont typeface="Arial" panose="020B0604020202020204" pitchFamily="34" charset="0"/>
              <a:buChar char="•"/>
            </a:pPr>
            <a:r>
              <a:rPr lang="en-US" sz="1800">
                <a:solidFill>
                  <a:schemeClr val="bg1"/>
                </a:solidFill>
                <a:latin typeface="Arial" panose="020B0604020202020204" pitchFamily="34" charset="0"/>
                <a:cs typeface="Arial" panose="020B0604020202020204" pitchFamily="34" charset="0"/>
              </a:rPr>
              <a:t>Do you believe that individuals with substance use intend to negatively impact the lives of those closest to them?</a:t>
            </a:r>
          </a:p>
          <a:p>
            <a:pPr marL="285750" indent="-285750">
              <a:buFont typeface="Arial" panose="020B0604020202020204" pitchFamily="34" charset="0"/>
              <a:buChar char="•"/>
            </a:pPr>
            <a:r>
              <a:rPr lang="en-US" sz="1800">
                <a:solidFill>
                  <a:schemeClr val="bg1"/>
                </a:solidFill>
                <a:latin typeface="Arial" panose="020B0604020202020204" pitchFamily="34" charset="0"/>
                <a:cs typeface="Arial" panose="020B0604020202020204" pitchFamily="34" charset="0"/>
              </a:rPr>
              <a:t>How can we support and engage those that are active in their addiction to seek treatment?</a:t>
            </a:r>
          </a:p>
          <a:p>
            <a:pPr marL="285750" indent="-285750">
              <a:buFont typeface="Arial" panose="020B0604020202020204" pitchFamily="34" charset="0"/>
              <a:buChar char="•"/>
            </a:pPr>
            <a:r>
              <a:rPr lang="en-US" sz="1800">
                <a:solidFill>
                  <a:schemeClr val="bg1"/>
                </a:solidFill>
                <a:latin typeface="Arial" panose="020B0604020202020204" pitchFamily="34" charset="0"/>
                <a:cs typeface="Arial" panose="020B0604020202020204" pitchFamily="34" charset="0"/>
              </a:rPr>
              <a:t>How can we support and engage those that are in recovery?</a:t>
            </a:r>
          </a:p>
          <a:p>
            <a:pPr marL="285750" indent="-285750">
              <a:buFont typeface="Arial" panose="020B0604020202020204" pitchFamily="34" charset="0"/>
              <a:buChar char="•"/>
            </a:pPr>
            <a:r>
              <a:rPr lang="en-US" sz="1800">
                <a:solidFill>
                  <a:schemeClr val="bg1"/>
                </a:solidFill>
                <a:latin typeface="Arial" panose="020B0604020202020204" pitchFamily="34" charset="0"/>
                <a:cs typeface="Arial" panose="020B0604020202020204" pitchFamily="34" charset="0"/>
              </a:rPr>
              <a:t>How can we show parents and family members that they are valued team members?</a:t>
            </a:r>
          </a:p>
          <a:p>
            <a:pPr marL="285750" indent="-285750">
              <a:buFont typeface="Arial" panose="020B0604020202020204" pitchFamily="34" charset="0"/>
              <a:buChar char="•"/>
            </a:pPr>
            <a:r>
              <a:rPr lang="en-US" sz="1800">
                <a:solidFill>
                  <a:schemeClr val="bg1"/>
                </a:solidFill>
                <a:latin typeface="Arial" panose="020B0604020202020204" pitchFamily="34" charset="0"/>
                <a:cs typeface="Arial" panose="020B0604020202020204" pitchFamily="34" charset="0"/>
              </a:rPr>
              <a:t>Are there extra considerations we should make when holding meetings with individuals experiencing substance use and/or are in recovery? Specific safety considerations?</a:t>
            </a:r>
          </a:p>
          <a:p>
            <a:pPr marL="285750" indent="-285750">
              <a:buFont typeface="Arial" panose="020B0604020202020204" pitchFamily="34" charset="0"/>
              <a:buChar char="•"/>
            </a:pPr>
            <a:r>
              <a:rPr lang="en-US" sz="1800">
                <a:solidFill>
                  <a:schemeClr val="bg1"/>
                </a:solidFill>
                <a:latin typeface="Arial" panose="020B0604020202020204" pitchFamily="34" charset="0"/>
                <a:cs typeface="Arial" panose="020B0604020202020204" pitchFamily="34" charset="0"/>
              </a:rPr>
              <a:t>What resources do you find most valuable for individuals and families experiencing addiction? </a:t>
            </a:r>
          </a:p>
        </p:txBody>
      </p:sp>
    </p:spTree>
    <p:extLst>
      <p:ext uri="{BB962C8B-B14F-4D97-AF65-F5344CB8AC3E}">
        <p14:creationId xmlns:p14="http://schemas.microsoft.com/office/powerpoint/2010/main" val="2332010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00C42-039E-43EE-91C0-78B01A8C4016}"/>
              </a:ext>
            </a:extLst>
          </p:cNvPr>
          <p:cNvSpPr>
            <a:spLocks noGrp="1"/>
          </p:cNvSpPr>
          <p:nvPr>
            <p:ph type="title"/>
          </p:nvPr>
        </p:nvSpPr>
        <p:spPr>
          <a:xfrm>
            <a:off x="899165" y="1214165"/>
            <a:ext cx="10628112" cy="607534"/>
          </a:xfrm>
        </p:spPr>
        <p:txBody>
          <a:bodyPr anchor="t"/>
          <a:lstStyle/>
          <a:p>
            <a:r>
              <a:rPr lang="en-US">
                <a:solidFill>
                  <a:srgbClr val="003594"/>
                </a:solidFill>
                <a:latin typeface="Arial Black" panose="020B0A04020102020204" pitchFamily="34" charset="0"/>
                <a:cs typeface="Arial" panose="020B0604020202020204" pitchFamily="34" charset="0"/>
              </a:rPr>
              <a:t>Session Purpose</a:t>
            </a:r>
          </a:p>
        </p:txBody>
      </p:sp>
      <p:sp>
        <p:nvSpPr>
          <p:cNvPr id="4" name="Text Placeholder 3">
            <a:extLst>
              <a:ext uri="{FF2B5EF4-FFF2-40B4-BE49-F238E27FC236}">
                <a16:creationId xmlns:a16="http://schemas.microsoft.com/office/drawing/2014/main" id="{752A6AC0-949E-4BFE-9730-3AF944A80FFA}"/>
              </a:ext>
            </a:extLst>
          </p:cNvPr>
          <p:cNvSpPr>
            <a:spLocks noGrp="1"/>
          </p:cNvSpPr>
          <p:nvPr>
            <p:ph type="body" sz="half" idx="2"/>
          </p:nvPr>
        </p:nvSpPr>
        <p:spPr>
          <a:xfrm>
            <a:off x="899165" y="2275562"/>
            <a:ext cx="10628112" cy="2906339"/>
          </a:xfrm>
        </p:spPr>
        <p:txBody>
          <a:bodyPr vert="horz" lIns="91440" tIns="45720" rIns="91440" bIns="45720" rtlCol="0" anchor="t">
            <a:normAutofit/>
          </a:bodyPr>
          <a:lstStyle/>
          <a:p>
            <a:r>
              <a:rPr lang="en-US" sz="2400">
                <a:solidFill>
                  <a:srgbClr val="003594"/>
                </a:solidFill>
                <a:latin typeface="Arial"/>
                <a:cs typeface="Arial"/>
              </a:rPr>
              <a:t>This workshop will focus on the importance of engaging families at each step of the way and the benefits of building a lifetime network of support. Additionally, while learning about the process, participants will also hear from a parent who participated in FGDM conferences and about her experiences at each of those steps. We will be exploring engagement strategies with special consideration and discussion regarding the work with parents who experience substance abuse issues which include the family dynamic and safety planning before during and after the conferences. </a:t>
            </a:r>
          </a:p>
        </p:txBody>
      </p:sp>
      <p:pic>
        <p:nvPicPr>
          <p:cNvPr id="12" name="Picture 11">
            <a:extLst>
              <a:ext uri="{FF2B5EF4-FFF2-40B4-BE49-F238E27FC236}">
                <a16:creationId xmlns:a16="http://schemas.microsoft.com/office/drawing/2014/main" id="{9F4D9332-08A8-43F9-8B5E-F183CA41E2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95950"/>
            <a:ext cx="12192000" cy="1162050"/>
          </a:xfrm>
          <a:prstGeom prst="rect">
            <a:avLst/>
          </a:prstGeom>
        </p:spPr>
      </p:pic>
      <p:sp>
        <p:nvSpPr>
          <p:cNvPr id="13" name="Rectangle 12">
            <a:extLst>
              <a:ext uri="{FF2B5EF4-FFF2-40B4-BE49-F238E27FC236}">
                <a16:creationId xmlns:a16="http://schemas.microsoft.com/office/drawing/2014/main" id="{109B7C44-CE77-413B-A295-A3702C34C7AD}"/>
              </a:ext>
            </a:extLst>
          </p:cNvPr>
          <p:cNvSpPr/>
          <p:nvPr/>
        </p:nvSpPr>
        <p:spPr>
          <a:xfrm>
            <a:off x="0" y="-96253"/>
            <a:ext cx="12192000" cy="974558"/>
          </a:xfrm>
          <a:prstGeom prst="rect">
            <a:avLst/>
          </a:prstGeom>
          <a:solidFill>
            <a:srgbClr val="0035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1047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3594"/>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52A6AC0-949E-4BFE-9730-3AF944A80FFA}"/>
              </a:ext>
            </a:extLst>
          </p:cNvPr>
          <p:cNvSpPr>
            <a:spLocks noGrp="1"/>
          </p:cNvSpPr>
          <p:nvPr>
            <p:ph type="body" sz="half" idx="2"/>
          </p:nvPr>
        </p:nvSpPr>
        <p:spPr>
          <a:xfrm>
            <a:off x="781944" y="2359987"/>
            <a:ext cx="10628112" cy="2676315"/>
          </a:xfrm>
        </p:spPr>
        <p:txBody>
          <a:bodyPr vert="horz" lIns="91440" tIns="45720" rIns="91440" bIns="45720" rtlCol="0" anchor="t">
            <a:normAutofit/>
          </a:bodyPr>
          <a:lstStyle/>
          <a:p>
            <a:pPr marL="342900" indent="-342900" fontAlgn="base">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FGDM and Substance Use in PA​</a:t>
            </a:r>
          </a:p>
          <a:p>
            <a:pPr marL="342900" indent="-342900" fontAlgn="base">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Substance use effects​</a:t>
            </a:r>
          </a:p>
          <a:p>
            <a:pPr marL="800100" lvl="1" indent="-342900" fontAlgn="base">
              <a:buFont typeface="Arial" panose="020B0604020202020204" pitchFamily="34" charset="0"/>
              <a:buChar char="•"/>
            </a:pPr>
            <a:r>
              <a:rPr lang="en-US" sz="2000" dirty="0">
                <a:solidFill>
                  <a:srgbClr val="FFC000"/>
                </a:solidFill>
              </a:rPr>
              <a:t>Resources for treatment</a:t>
            </a:r>
            <a:r>
              <a:rPr lang="en-US" sz="1800" dirty="0">
                <a:solidFill>
                  <a:srgbClr val="FFC000"/>
                </a:solidFill>
              </a:rPr>
              <a:t>​</a:t>
            </a:r>
          </a:p>
          <a:p>
            <a:pPr marL="800100" lvl="1" indent="-342900" fontAlgn="base">
              <a:buFont typeface="Arial" panose="020B0604020202020204" pitchFamily="34" charset="0"/>
              <a:buChar char="•"/>
            </a:pPr>
            <a:r>
              <a:rPr lang="en-US" sz="2000" dirty="0">
                <a:solidFill>
                  <a:srgbClr val="FFC000"/>
                </a:solidFill>
              </a:rPr>
              <a:t>Need to address mental health &amp; medical needs​</a:t>
            </a:r>
          </a:p>
          <a:p>
            <a:pPr marL="800100" lvl="1" indent="-342900" fontAlgn="base">
              <a:buFont typeface="Arial" panose="020B0604020202020204" pitchFamily="34" charset="0"/>
              <a:buChar char="•"/>
            </a:pPr>
            <a:r>
              <a:rPr lang="en-US" sz="2000" dirty="0">
                <a:solidFill>
                  <a:srgbClr val="FFC000"/>
                </a:solidFill>
              </a:rPr>
              <a:t>Understanding dependency​</a:t>
            </a:r>
          </a:p>
          <a:p>
            <a:pPr marL="800100" lvl="1" indent="-342900" fontAlgn="base">
              <a:buFont typeface="Arial" panose="020B0604020202020204" pitchFamily="34" charset="0"/>
              <a:buChar char="•"/>
            </a:pPr>
            <a:r>
              <a:rPr lang="en-US" sz="2000" dirty="0">
                <a:solidFill>
                  <a:srgbClr val="FFC000"/>
                </a:solidFill>
              </a:rPr>
              <a:t>Both individuals &amp; their families​</a:t>
            </a:r>
          </a:p>
          <a:p>
            <a:pPr marL="800100" lvl="1" indent="-342900" fontAlgn="base">
              <a:buFont typeface="Arial" panose="020B0604020202020204" pitchFamily="34" charset="0"/>
              <a:buChar char="•"/>
            </a:pPr>
            <a:endParaRPr lang="en-US" sz="2200" dirty="0">
              <a:solidFill>
                <a:schemeClr val="bg1"/>
              </a:solidFill>
              <a:latin typeface="Arial" panose="020B0604020202020204" pitchFamily="34" charset="0"/>
              <a:cs typeface="Arial" panose="020B0604020202020204" pitchFamily="34" charset="0"/>
            </a:endParaRPr>
          </a:p>
          <a:p>
            <a:pPr lvl="1" fontAlgn="base"/>
            <a:endParaRPr lang="en-US" sz="3600" dirty="0">
              <a:solidFill>
                <a:schemeClr val="bg1"/>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9F4D9332-08A8-43F9-8B5E-F183CA41E2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95950"/>
            <a:ext cx="12192000" cy="1162050"/>
          </a:xfrm>
          <a:prstGeom prst="rect">
            <a:avLst/>
          </a:prstGeom>
        </p:spPr>
      </p:pic>
      <p:sp>
        <p:nvSpPr>
          <p:cNvPr id="2" name="Title 1">
            <a:extLst>
              <a:ext uri="{FF2B5EF4-FFF2-40B4-BE49-F238E27FC236}">
                <a16:creationId xmlns:a16="http://schemas.microsoft.com/office/drawing/2014/main" id="{F2300C42-039E-43EE-91C0-78B01A8C4016}"/>
              </a:ext>
            </a:extLst>
          </p:cNvPr>
          <p:cNvSpPr>
            <a:spLocks noGrp="1"/>
          </p:cNvSpPr>
          <p:nvPr>
            <p:ph type="title"/>
          </p:nvPr>
        </p:nvSpPr>
        <p:spPr>
          <a:xfrm>
            <a:off x="899165" y="1214165"/>
            <a:ext cx="10628112" cy="607534"/>
          </a:xfrm>
        </p:spPr>
        <p:txBody>
          <a:bodyPr anchor="t"/>
          <a:lstStyle/>
          <a:p>
            <a:r>
              <a:rPr lang="en-US">
                <a:solidFill>
                  <a:srgbClr val="FFC000"/>
                </a:solidFill>
                <a:latin typeface="Arial Black" panose="020B0A04020102020204" pitchFamily="34" charset="0"/>
                <a:cs typeface="Arial" panose="020B0604020202020204" pitchFamily="34" charset="0"/>
              </a:rPr>
              <a:t>Overview of FGDM &amp; Substance Use</a:t>
            </a:r>
          </a:p>
        </p:txBody>
      </p:sp>
    </p:spTree>
    <p:extLst>
      <p:ext uri="{BB962C8B-B14F-4D97-AF65-F5344CB8AC3E}">
        <p14:creationId xmlns:p14="http://schemas.microsoft.com/office/powerpoint/2010/main" val="3360204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icture containing text&#10;&#10;Description automatically generated">
            <a:extLst>
              <a:ext uri="{FF2B5EF4-FFF2-40B4-BE49-F238E27FC236}">
                <a16:creationId xmlns:a16="http://schemas.microsoft.com/office/drawing/2014/main" id="{AB787F28-235C-4A08-80CD-822F9C05A3AE}"/>
              </a:ext>
            </a:extLst>
          </p:cNvPr>
          <p:cNvPicPr>
            <a:picLocks noChangeAspect="1"/>
          </p:cNvPicPr>
          <p:nvPr/>
        </p:nvPicPr>
        <p:blipFill rotWithShape="1">
          <a:blip r:embed="rId2"/>
          <a:srcRect t="3574" b="4861"/>
          <a:stretch/>
        </p:blipFill>
        <p:spPr>
          <a:xfrm>
            <a:off x="2345267" y="-96253"/>
            <a:ext cx="7408333" cy="7055854"/>
          </a:xfrm>
          <a:prstGeom prst="rect">
            <a:avLst/>
          </a:prstGeom>
        </p:spPr>
      </p:pic>
    </p:spTree>
    <p:extLst>
      <p:ext uri="{BB962C8B-B14F-4D97-AF65-F5344CB8AC3E}">
        <p14:creationId xmlns:p14="http://schemas.microsoft.com/office/powerpoint/2010/main" val="2008244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205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00C42-039E-43EE-91C0-78B01A8C4016}"/>
              </a:ext>
            </a:extLst>
          </p:cNvPr>
          <p:cNvSpPr>
            <a:spLocks noGrp="1"/>
          </p:cNvSpPr>
          <p:nvPr>
            <p:ph type="title"/>
          </p:nvPr>
        </p:nvSpPr>
        <p:spPr>
          <a:xfrm>
            <a:off x="899165" y="1214165"/>
            <a:ext cx="10628112" cy="857916"/>
          </a:xfrm>
        </p:spPr>
        <p:txBody>
          <a:bodyPr anchor="t">
            <a:normAutofit fontScale="90000"/>
          </a:bodyPr>
          <a:lstStyle/>
          <a:p>
            <a:r>
              <a:rPr lang="en-US">
                <a:solidFill>
                  <a:srgbClr val="FFC000"/>
                </a:solidFill>
                <a:latin typeface="Arial Black" panose="020B0A04020102020204" pitchFamily="34" charset="0"/>
              </a:rPr>
              <a:t>Points of Engagement and Teaming Through the FGDM Process</a:t>
            </a:r>
            <a:endParaRPr lang="en-US">
              <a:solidFill>
                <a:srgbClr val="FFC000"/>
              </a:solidFill>
              <a:latin typeface="Arial Black" panose="020B0A040201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752A6AC0-949E-4BFE-9730-3AF944A80FFA}"/>
              </a:ext>
            </a:extLst>
          </p:cNvPr>
          <p:cNvSpPr>
            <a:spLocks noGrp="1"/>
          </p:cNvSpPr>
          <p:nvPr>
            <p:ph type="body" sz="half" idx="2"/>
          </p:nvPr>
        </p:nvSpPr>
        <p:spPr>
          <a:xfrm>
            <a:off x="899165" y="3020037"/>
            <a:ext cx="10628112" cy="2504567"/>
          </a:xfrm>
        </p:spPr>
        <p:txBody>
          <a:bodyPr vert="horz" lIns="91440" tIns="45720" rIns="91440" bIns="45720" rtlCol="0" anchor="t">
            <a:normAutofit/>
          </a:bodyPr>
          <a:lstStyle/>
          <a:p>
            <a:pPr marL="342900" indent="-342900" fontAlgn="base">
              <a:buFont typeface="Arial" panose="020B0604020202020204" pitchFamily="34" charset="0"/>
              <a:buChar char="•"/>
            </a:pPr>
            <a:r>
              <a:rPr lang="en-US" sz="2000">
                <a:solidFill>
                  <a:schemeClr val="bg1"/>
                </a:solidFill>
                <a:latin typeface="Arial" panose="020B0604020202020204" pitchFamily="34" charset="0"/>
                <a:cs typeface="Arial" panose="020B0604020202020204" pitchFamily="34" charset="0"/>
              </a:rPr>
              <a:t>Before the meeting occurs (coordination)​</a:t>
            </a:r>
          </a:p>
          <a:p>
            <a:pPr marL="342900" indent="-342900" fontAlgn="base">
              <a:buFont typeface="Arial" panose="020B0604020202020204" pitchFamily="34" charset="0"/>
              <a:buChar char="•"/>
            </a:pPr>
            <a:r>
              <a:rPr lang="en-US" sz="2000">
                <a:solidFill>
                  <a:schemeClr val="bg1"/>
                </a:solidFill>
                <a:latin typeface="Arial" panose="020B0604020202020204" pitchFamily="34" charset="0"/>
                <a:cs typeface="Arial" panose="020B0604020202020204" pitchFamily="34" charset="0"/>
              </a:rPr>
              <a:t>During the FGDM meeting (facilitation)​</a:t>
            </a:r>
          </a:p>
          <a:p>
            <a:pPr marL="342900" indent="-342900" fontAlgn="base">
              <a:buFont typeface="Arial" panose="020B0604020202020204" pitchFamily="34" charset="0"/>
              <a:buChar char="•"/>
            </a:pPr>
            <a:r>
              <a:rPr lang="en-US" sz="2000">
                <a:solidFill>
                  <a:schemeClr val="bg1"/>
                </a:solidFill>
                <a:latin typeface="Arial" panose="020B0604020202020204" pitchFamily="34" charset="0"/>
                <a:cs typeface="Arial" panose="020B0604020202020204" pitchFamily="34" charset="0"/>
              </a:rPr>
              <a:t>After the meeting/Follow-up</a:t>
            </a:r>
          </a:p>
          <a:p>
            <a:pPr marL="342900" indent="-342900">
              <a:buFont typeface="Arial" panose="020B0604020202020204" pitchFamily="34" charset="0"/>
              <a:buChar char="•"/>
            </a:pPr>
            <a:endParaRPr lang="en-US" sz="2400">
              <a:solidFill>
                <a:srgbClr val="B48400"/>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9F4D9332-08A8-43F9-8B5E-F183CA41E2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95950"/>
            <a:ext cx="12192000" cy="1162050"/>
          </a:xfrm>
          <a:prstGeom prst="rect">
            <a:avLst/>
          </a:prstGeom>
        </p:spPr>
      </p:pic>
    </p:spTree>
    <p:extLst>
      <p:ext uri="{BB962C8B-B14F-4D97-AF65-F5344CB8AC3E}">
        <p14:creationId xmlns:p14="http://schemas.microsoft.com/office/powerpoint/2010/main" val="2786798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3594"/>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F4D9332-08A8-43F9-8B5E-F183CA41E2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95950"/>
            <a:ext cx="12192000" cy="1162050"/>
          </a:xfrm>
          <a:prstGeom prst="rect">
            <a:avLst/>
          </a:prstGeom>
        </p:spPr>
      </p:pic>
      <p:sp>
        <p:nvSpPr>
          <p:cNvPr id="5" name="Rectangle 4">
            <a:extLst>
              <a:ext uri="{FF2B5EF4-FFF2-40B4-BE49-F238E27FC236}">
                <a16:creationId xmlns:a16="http://schemas.microsoft.com/office/drawing/2014/main" id="{06F631DD-1321-400A-B34D-12210FE51452}"/>
              </a:ext>
            </a:extLst>
          </p:cNvPr>
          <p:cNvSpPr/>
          <p:nvPr/>
        </p:nvSpPr>
        <p:spPr>
          <a:xfrm rot="21320575">
            <a:off x="130879" y="376009"/>
            <a:ext cx="3328732" cy="707886"/>
          </a:xfrm>
          <a:prstGeom prst="rect">
            <a:avLst/>
          </a:prstGeom>
        </p:spPr>
        <p:txBody>
          <a:bodyPr wrap="none">
            <a:spAutoFit/>
          </a:bodyPr>
          <a:lstStyle/>
          <a:p>
            <a:r>
              <a:rPr lang="en-US" sz="4000" b="1">
                <a:ln w="6600">
                  <a:solidFill>
                    <a:schemeClr val="accent2"/>
                  </a:solidFill>
                  <a:prstDash val="solid"/>
                </a:ln>
                <a:solidFill>
                  <a:srgbClr val="FFFFFF"/>
                </a:solidFill>
                <a:effectLst>
                  <a:outerShdw dist="38100" dir="2700000" algn="tl" rotWithShape="0">
                    <a:schemeClr val="accent2"/>
                  </a:outerShdw>
                </a:effectLst>
                <a:latin typeface="Calibri" panose="020F0502020204030204" pitchFamily="34" charset="0"/>
              </a:rPr>
              <a:t>Understanding</a:t>
            </a:r>
            <a:r>
              <a:rPr lang="en-US" sz="4000">
                <a:solidFill>
                  <a:srgbClr val="000000"/>
                </a:solidFill>
                <a:latin typeface="Calibri" panose="020F0502020204030204" pitchFamily="34" charset="0"/>
              </a:rPr>
              <a:t>​</a:t>
            </a:r>
            <a:endParaRPr lang="en-US" sz="4000"/>
          </a:p>
        </p:txBody>
      </p:sp>
      <p:sp>
        <p:nvSpPr>
          <p:cNvPr id="6" name="TextBox 5">
            <a:extLst>
              <a:ext uri="{FF2B5EF4-FFF2-40B4-BE49-F238E27FC236}">
                <a16:creationId xmlns:a16="http://schemas.microsoft.com/office/drawing/2014/main" id="{E8494F47-B443-4DFE-A29E-8EEDC5D88F7F}"/>
              </a:ext>
            </a:extLst>
          </p:cNvPr>
          <p:cNvSpPr txBox="1"/>
          <p:nvPr/>
        </p:nvSpPr>
        <p:spPr>
          <a:xfrm>
            <a:off x="3563687" y="1099751"/>
            <a:ext cx="1870745" cy="523220"/>
          </a:xfrm>
          <a:prstGeom prst="rect">
            <a:avLst/>
          </a:prstGeom>
          <a:noFill/>
        </p:spPr>
        <p:txBody>
          <a:bodyPr wrap="square" rtlCol="0">
            <a:spAutoFit/>
          </a:bodyPr>
          <a:lstStyle/>
          <a:p>
            <a:r>
              <a:rPr lang="en-US" sz="2800" b="1">
                <a:ln w="13462">
                  <a:solidFill>
                    <a:schemeClr val="bg1"/>
                  </a:solidFill>
                  <a:prstDash val="solid"/>
                </a:ln>
                <a:solidFill>
                  <a:schemeClr val="tx1">
                    <a:lumMod val="85000"/>
                    <a:lumOff val="15000"/>
                  </a:schemeClr>
                </a:solidFill>
                <a:effectLst>
                  <a:outerShdw dist="38100" dir="2700000" algn="bl" rotWithShape="0">
                    <a:schemeClr val="accent5"/>
                  </a:outerShdw>
                </a:effectLst>
              </a:rPr>
              <a:t>Teaming</a:t>
            </a:r>
          </a:p>
        </p:txBody>
      </p:sp>
      <p:sp>
        <p:nvSpPr>
          <p:cNvPr id="10" name="TextBox 9">
            <a:extLst>
              <a:ext uri="{FF2B5EF4-FFF2-40B4-BE49-F238E27FC236}">
                <a16:creationId xmlns:a16="http://schemas.microsoft.com/office/drawing/2014/main" id="{6049DB10-9CD2-420E-89E3-1F2440F07DFD}"/>
              </a:ext>
            </a:extLst>
          </p:cNvPr>
          <p:cNvSpPr txBox="1"/>
          <p:nvPr/>
        </p:nvSpPr>
        <p:spPr>
          <a:xfrm>
            <a:off x="3345227" y="1847427"/>
            <a:ext cx="2097049" cy="707886"/>
          </a:xfrm>
          <a:prstGeom prst="rect">
            <a:avLst/>
          </a:prstGeom>
          <a:noFill/>
        </p:spPr>
        <p:txBody>
          <a:bodyPr wrap="none" rtlCol="0">
            <a:spAutoFit/>
          </a:bodyPr>
          <a:lstStyle/>
          <a:p>
            <a:r>
              <a:rPr lang="en-US" sz="40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Inclusion</a:t>
            </a:r>
          </a:p>
        </p:txBody>
      </p:sp>
      <p:sp>
        <p:nvSpPr>
          <p:cNvPr id="11" name="TextBox 10">
            <a:extLst>
              <a:ext uri="{FF2B5EF4-FFF2-40B4-BE49-F238E27FC236}">
                <a16:creationId xmlns:a16="http://schemas.microsoft.com/office/drawing/2014/main" id="{A36B9875-5827-403D-8601-2F8D0832A4EE}"/>
              </a:ext>
            </a:extLst>
          </p:cNvPr>
          <p:cNvSpPr txBox="1"/>
          <p:nvPr/>
        </p:nvSpPr>
        <p:spPr>
          <a:xfrm>
            <a:off x="4197056" y="121673"/>
            <a:ext cx="3094822" cy="830997"/>
          </a:xfrm>
          <a:prstGeom prst="rect">
            <a:avLst/>
          </a:prstGeom>
          <a:noFill/>
        </p:spPr>
        <p:txBody>
          <a:bodyPr wrap="none" rtlCol="0">
            <a:spAutoFit/>
          </a:bodyPr>
          <a:lstStyle/>
          <a:p>
            <a:r>
              <a:rPr lang="en-US" sz="4800" b="1">
                <a:ln w="22225">
                  <a:solidFill>
                    <a:schemeClr val="accent2"/>
                  </a:solidFill>
                  <a:prstDash val="solid"/>
                </a:ln>
                <a:solidFill>
                  <a:schemeClr val="accent2">
                    <a:lumMod val="40000"/>
                    <a:lumOff val="60000"/>
                  </a:schemeClr>
                </a:solidFill>
              </a:rPr>
              <a:t>Continuous</a:t>
            </a:r>
          </a:p>
        </p:txBody>
      </p:sp>
      <p:sp>
        <p:nvSpPr>
          <p:cNvPr id="13" name="TextBox 12">
            <a:extLst>
              <a:ext uri="{FF2B5EF4-FFF2-40B4-BE49-F238E27FC236}">
                <a16:creationId xmlns:a16="http://schemas.microsoft.com/office/drawing/2014/main" id="{99BA3144-4ACB-4CFB-9393-AEB1EFA2FACE}"/>
              </a:ext>
            </a:extLst>
          </p:cNvPr>
          <p:cNvSpPr txBox="1"/>
          <p:nvPr/>
        </p:nvSpPr>
        <p:spPr>
          <a:xfrm>
            <a:off x="3946705" y="4945037"/>
            <a:ext cx="2630657" cy="584775"/>
          </a:xfrm>
          <a:prstGeom prst="rect">
            <a:avLst/>
          </a:prstGeom>
          <a:noFill/>
        </p:spPr>
        <p:txBody>
          <a:bodyPr wrap="none" rtlCol="0">
            <a:spAutoFit/>
            <a:scene3d>
              <a:camera prst="orthographicFront"/>
              <a:lightRig rig="soft" dir="t">
                <a:rot lat="0" lon="0" rev="15600000"/>
              </a:lightRig>
            </a:scene3d>
            <a:sp3d extrusionH="57150" prstMaterial="softEdge">
              <a:bevelT w="25400" h="38100"/>
            </a:sp3d>
          </a:bodyPr>
          <a:lstStyle/>
          <a:p>
            <a:r>
              <a:rPr lang="en-US" sz="3200" b="1">
                <a:ln/>
                <a:solidFill>
                  <a:schemeClr val="accent4"/>
                </a:solidFill>
              </a:rPr>
              <a:t>Accountability</a:t>
            </a:r>
          </a:p>
        </p:txBody>
      </p:sp>
      <p:sp>
        <p:nvSpPr>
          <p:cNvPr id="14" name="TextBox 13">
            <a:extLst>
              <a:ext uri="{FF2B5EF4-FFF2-40B4-BE49-F238E27FC236}">
                <a16:creationId xmlns:a16="http://schemas.microsoft.com/office/drawing/2014/main" id="{3E922D01-D401-4552-81B1-486A9D2851DA}"/>
              </a:ext>
            </a:extLst>
          </p:cNvPr>
          <p:cNvSpPr txBox="1"/>
          <p:nvPr/>
        </p:nvSpPr>
        <p:spPr>
          <a:xfrm>
            <a:off x="9558667" y="1378054"/>
            <a:ext cx="2439066" cy="584775"/>
          </a:xfrm>
          <a:prstGeom prst="rect">
            <a:avLst/>
          </a:prstGeom>
          <a:noFill/>
        </p:spPr>
        <p:txBody>
          <a:bodyPr wrap="none" rtlCol="0">
            <a:spAutoFit/>
          </a:bodyPr>
          <a:lstStyle/>
          <a:p>
            <a:r>
              <a:rPr lang="en-US" sz="3200" b="1">
                <a:ln w="10160">
                  <a:solidFill>
                    <a:schemeClr val="accent5"/>
                  </a:solidFill>
                  <a:prstDash val="solid"/>
                </a:ln>
                <a:solidFill>
                  <a:srgbClr val="FFFFFF"/>
                </a:solidFill>
                <a:effectLst>
                  <a:outerShdw blurRad="38100" dist="22860" dir="5400000" algn="tl" rotWithShape="0">
                    <a:srgbClr val="000000">
                      <a:alpha val="30000"/>
                    </a:srgbClr>
                  </a:outerShdw>
                </a:effectLst>
              </a:rPr>
              <a:t>Reunification</a:t>
            </a:r>
          </a:p>
        </p:txBody>
      </p:sp>
      <p:sp>
        <p:nvSpPr>
          <p:cNvPr id="15" name="TextBox 14">
            <a:extLst>
              <a:ext uri="{FF2B5EF4-FFF2-40B4-BE49-F238E27FC236}">
                <a16:creationId xmlns:a16="http://schemas.microsoft.com/office/drawing/2014/main" id="{E8992A1F-96D7-4FEB-B3EE-2042AFB35A77}"/>
              </a:ext>
            </a:extLst>
          </p:cNvPr>
          <p:cNvSpPr txBox="1"/>
          <p:nvPr/>
        </p:nvSpPr>
        <p:spPr>
          <a:xfrm>
            <a:off x="742163" y="4664104"/>
            <a:ext cx="2958567" cy="830997"/>
          </a:xfrm>
          <a:prstGeom prst="rect">
            <a:avLst/>
          </a:prstGeom>
          <a:noFill/>
        </p:spPr>
        <p:txBody>
          <a:bodyPr wrap="none" rtlCol="0">
            <a:spAutoFit/>
          </a:bodyPr>
          <a:lstStyle/>
          <a:p>
            <a:r>
              <a:rPr lang="en-US" sz="4800" b="1">
                <a:ln w="22225">
                  <a:solidFill>
                    <a:schemeClr val="accent2"/>
                  </a:solidFill>
                  <a:prstDash val="solid"/>
                </a:ln>
                <a:solidFill>
                  <a:schemeClr val="accent2">
                    <a:lumMod val="40000"/>
                    <a:lumOff val="60000"/>
                  </a:schemeClr>
                </a:solidFill>
              </a:rPr>
              <a:t>Role/Voice</a:t>
            </a:r>
          </a:p>
        </p:txBody>
      </p:sp>
      <p:sp>
        <p:nvSpPr>
          <p:cNvPr id="16" name="TextBox 15">
            <a:extLst>
              <a:ext uri="{FF2B5EF4-FFF2-40B4-BE49-F238E27FC236}">
                <a16:creationId xmlns:a16="http://schemas.microsoft.com/office/drawing/2014/main" id="{ACC1E51E-B932-4745-BAF7-8FFBEB466D09}"/>
              </a:ext>
            </a:extLst>
          </p:cNvPr>
          <p:cNvSpPr txBox="1"/>
          <p:nvPr/>
        </p:nvSpPr>
        <p:spPr>
          <a:xfrm rot="329861">
            <a:off x="2851160" y="2931014"/>
            <a:ext cx="2385589" cy="769441"/>
          </a:xfrm>
          <a:prstGeom prst="rect">
            <a:avLst/>
          </a:prstGeom>
          <a:noFill/>
        </p:spPr>
        <p:txBody>
          <a:bodyPr wrap="none" rtlCol="0">
            <a:spAutoFit/>
          </a:bodyPr>
          <a:lstStyle/>
          <a:p>
            <a:r>
              <a:rPr lang="en-US" sz="4400" b="1">
                <a:ln w="12700">
                  <a:solidFill>
                    <a:schemeClr val="accent5"/>
                  </a:solidFill>
                  <a:prstDash val="solid"/>
                </a:ln>
                <a:pattFill prst="ltDnDiag">
                  <a:fgClr>
                    <a:schemeClr val="accent5">
                      <a:lumMod val="60000"/>
                      <a:lumOff val="40000"/>
                    </a:schemeClr>
                  </a:fgClr>
                  <a:bgClr>
                    <a:schemeClr val="bg1"/>
                  </a:bgClr>
                </a:pattFill>
              </a:rPr>
              <a:t>Emotions</a:t>
            </a:r>
          </a:p>
        </p:txBody>
      </p:sp>
      <p:sp>
        <p:nvSpPr>
          <p:cNvPr id="17" name="TextBox 16">
            <a:extLst>
              <a:ext uri="{FF2B5EF4-FFF2-40B4-BE49-F238E27FC236}">
                <a16:creationId xmlns:a16="http://schemas.microsoft.com/office/drawing/2014/main" id="{FC85330F-15C5-4863-B24D-DF327E2D7698}"/>
              </a:ext>
            </a:extLst>
          </p:cNvPr>
          <p:cNvSpPr txBox="1"/>
          <p:nvPr/>
        </p:nvSpPr>
        <p:spPr>
          <a:xfrm rot="588780">
            <a:off x="6991407" y="3194737"/>
            <a:ext cx="3269869" cy="707886"/>
          </a:xfrm>
          <a:prstGeom prst="rect">
            <a:avLst/>
          </a:prstGeom>
          <a:noFill/>
        </p:spPr>
        <p:txBody>
          <a:bodyPr wrap="none" rtlCol="0">
            <a:spAutoFit/>
          </a:bodyPr>
          <a:lstStyle/>
          <a:p>
            <a:r>
              <a:rPr lang="en-US" sz="40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Conversations</a:t>
            </a:r>
          </a:p>
        </p:txBody>
      </p:sp>
      <p:sp>
        <p:nvSpPr>
          <p:cNvPr id="18" name="TextBox 17">
            <a:extLst>
              <a:ext uri="{FF2B5EF4-FFF2-40B4-BE49-F238E27FC236}">
                <a16:creationId xmlns:a16="http://schemas.microsoft.com/office/drawing/2014/main" id="{DEB68545-B8FD-4290-B3CC-A3314EA93834}"/>
              </a:ext>
            </a:extLst>
          </p:cNvPr>
          <p:cNvSpPr txBox="1"/>
          <p:nvPr/>
        </p:nvSpPr>
        <p:spPr>
          <a:xfrm rot="21227312">
            <a:off x="9320884" y="2453612"/>
            <a:ext cx="2444515" cy="646331"/>
          </a:xfrm>
          <a:prstGeom prst="rect">
            <a:avLst/>
          </a:prstGeom>
          <a:noFill/>
        </p:spPr>
        <p:txBody>
          <a:bodyPr wrap="none" rtlCol="0">
            <a:spAutoFit/>
          </a:bodyPr>
          <a:lstStyle/>
          <a:p>
            <a:r>
              <a:rPr lang="en-US" sz="36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Preparation</a:t>
            </a:r>
          </a:p>
        </p:txBody>
      </p:sp>
      <p:sp>
        <p:nvSpPr>
          <p:cNvPr id="20" name="TextBox 19">
            <a:extLst>
              <a:ext uri="{FF2B5EF4-FFF2-40B4-BE49-F238E27FC236}">
                <a16:creationId xmlns:a16="http://schemas.microsoft.com/office/drawing/2014/main" id="{A4A56060-13B2-4F70-9E73-62B20DD3C6E6}"/>
              </a:ext>
            </a:extLst>
          </p:cNvPr>
          <p:cNvSpPr txBox="1"/>
          <p:nvPr/>
        </p:nvSpPr>
        <p:spPr>
          <a:xfrm rot="21055257">
            <a:off x="2768652" y="3938053"/>
            <a:ext cx="1428404" cy="584775"/>
          </a:xfrm>
          <a:prstGeom prst="rect">
            <a:avLst/>
          </a:prstGeom>
          <a:noFill/>
        </p:spPr>
        <p:txBody>
          <a:bodyPr wrap="none" rtlCol="0">
            <a:spAutoFit/>
          </a:bodyPr>
          <a:lstStyle/>
          <a:p>
            <a:r>
              <a:rPr lang="en-US" sz="32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Change</a:t>
            </a:r>
          </a:p>
        </p:txBody>
      </p:sp>
      <p:sp>
        <p:nvSpPr>
          <p:cNvPr id="21" name="TextBox 20">
            <a:extLst>
              <a:ext uri="{FF2B5EF4-FFF2-40B4-BE49-F238E27FC236}">
                <a16:creationId xmlns:a16="http://schemas.microsoft.com/office/drawing/2014/main" id="{02CB86F4-2309-42CC-9E39-1C22C5FD245D}"/>
              </a:ext>
            </a:extLst>
          </p:cNvPr>
          <p:cNvSpPr txBox="1"/>
          <p:nvPr/>
        </p:nvSpPr>
        <p:spPr>
          <a:xfrm rot="772553">
            <a:off x="5782634" y="3820054"/>
            <a:ext cx="1854995" cy="584775"/>
          </a:xfrm>
          <a:prstGeom prst="rect">
            <a:avLst/>
          </a:prstGeom>
          <a:noFill/>
        </p:spPr>
        <p:txBody>
          <a:bodyPr wrap="none" rtlCol="0">
            <a:spAutoFit/>
          </a:bodyPr>
          <a:lstStyle/>
          <a:p>
            <a:r>
              <a:rPr lang="en-US" sz="3200" b="1" spc="50">
                <a:ln w="0"/>
                <a:solidFill>
                  <a:schemeClr val="bg2"/>
                </a:solidFill>
                <a:effectLst>
                  <a:innerShdw blurRad="63500" dist="50800" dir="13500000">
                    <a:srgbClr val="000000">
                      <a:alpha val="50000"/>
                    </a:srgbClr>
                  </a:innerShdw>
                </a:effectLst>
              </a:rPr>
              <a:t>Recovery</a:t>
            </a:r>
            <a:r>
              <a:rPr lang="en-US" b="1" spc="50">
                <a:ln w="0"/>
                <a:solidFill>
                  <a:schemeClr val="bg2"/>
                </a:solidFill>
                <a:effectLst>
                  <a:innerShdw blurRad="63500" dist="50800" dir="13500000">
                    <a:srgbClr val="000000">
                      <a:alpha val="50000"/>
                    </a:srgbClr>
                  </a:innerShdw>
                </a:effectLst>
              </a:rPr>
              <a:t> </a:t>
            </a:r>
          </a:p>
        </p:txBody>
      </p:sp>
      <p:sp>
        <p:nvSpPr>
          <p:cNvPr id="22" name="TextBox 21">
            <a:extLst>
              <a:ext uri="{FF2B5EF4-FFF2-40B4-BE49-F238E27FC236}">
                <a16:creationId xmlns:a16="http://schemas.microsoft.com/office/drawing/2014/main" id="{50084D94-5A1B-4A37-B3A6-3C9ACDC12613}"/>
              </a:ext>
            </a:extLst>
          </p:cNvPr>
          <p:cNvSpPr txBox="1"/>
          <p:nvPr/>
        </p:nvSpPr>
        <p:spPr>
          <a:xfrm>
            <a:off x="4449358" y="4169425"/>
            <a:ext cx="1949573" cy="769441"/>
          </a:xfrm>
          <a:prstGeom prst="rect">
            <a:avLst/>
          </a:prstGeom>
          <a:noFill/>
        </p:spPr>
        <p:txBody>
          <a:bodyPr wrap="none" rtlCol="0">
            <a:spAutoFit/>
          </a:bodyPr>
          <a:lstStyle/>
          <a:p>
            <a:r>
              <a:rPr lang="en-US" sz="44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Healing</a:t>
            </a:r>
          </a:p>
        </p:txBody>
      </p:sp>
      <p:sp>
        <p:nvSpPr>
          <p:cNvPr id="23" name="TextBox 22">
            <a:extLst>
              <a:ext uri="{FF2B5EF4-FFF2-40B4-BE49-F238E27FC236}">
                <a16:creationId xmlns:a16="http://schemas.microsoft.com/office/drawing/2014/main" id="{25C28889-5A5E-4EFA-9F65-D8238896F2E1}"/>
              </a:ext>
            </a:extLst>
          </p:cNvPr>
          <p:cNvSpPr txBox="1"/>
          <p:nvPr/>
        </p:nvSpPr>
        <p:spPr>
          <a:xfrm>
            <a:off x="7909958" y="4033927"/>
            <a:ext cx="1136017" cy="646331"/>
          </a:xfrm>
          <a:prstGeom prst="rect">
            <a:avLst/>
          </a:prstGeom>
          <a:noFill/>
        </p:spPr>
        <p:txBody>
          <a:bodyPr wrap="none" rtlCol="0">
            <a:spAutoFit/>
          </a:bodyPr>
          <a:lstStyle/>
          <a:p>
            <a:r>
              <a:rPr lang="en-US" sz="36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Food</a:t>
            </a:r>
          </a:p>
        </p:txBody>
      </p:sp>
      <p:sp>
        <p:nvSpPr>
          <p:cNvPr id="24" name="TextBox 23">
            <a:extLst>
              <a:ext uri="{FF2B5EF4-FFF2-40B4-BE49-F238E27FC236}">
                <a16:creationId xmlns:a16="http://schemas.microsoft.com/office/drawing/2014/main" id="{3F71628D-E205-4191-9BCB-3537DB17A96B}"/>
              </a:ext>
            </a:extLst>
          </p:cNvPr>
          <p:cNvSpPr txBox="1"/>
          <p:nvPr/>
        </p:nvSpPr>
        <p:spPr>
          <a:xfrm rot="20124700">
            <a:off x="9494600" y="3789275"/>
            <a:ext cx="2486771" cy="646331"/>
          </a:xfrm>
          <a:prstGeom prst="rect">
            <a:avLst/>
          </a:prstGeom>
          <a:noFill/>
        </p:spPr>
        <p:txBody>
          <a:bodyPr wrap="none" rtlCol="0">
            <a:spAutoFit/>
          </a:bodyPr>
          <a:lstStyle/>
          <a:p>
            <a:r>
              <a:rPr lang="en-US" sz="3600" b="1">
                <a:ln w="6600">
                  <a:solidFill>
                    <a:schemeClr val="accent2"/>
                  </a:solidFill>
                  <a:prstDash val="solid"/>
                </a:ln>
                <a:solidFill>
                  <a:srgbClr val="FFFFFF"/>
                </a:solidFill>
                <a:effectLst>
                  <a:outerShdw dist="38100" dir="2700000" algn="tl" rotWithShape="0">
                    <a:schemeClr val="accent2"/>
                  </a:outerShdw>
                </a:effectLst>
              </a:rPr>
              <a:t>Family Time</a:t>
            </a:r>
          </a:p>
        </p:txBody>
      </p:sp>
      <p:sp>
        <p:nvSpPr>
          <p:cNvPr id="25" name="TextBox 24">
            <a:extLst>
              <a:ext uri="{FF2B5EF4-FFF2-40B4-BE49-F238E27FC236}">
                <a16:creationId xmlns:a16="http://schemas.microsoft.com/office/drawing/2014/main" id="{0A6D8356-E11A-49A8-AC64-A6900918E19D}"/>
              </a:ext>
            </a:extLst>
          </p:cNvPr>
          <p:cNvSpPr txBox="1"/>
          <p:nvPr/>
        </p:nvSpPr>
        <p:spPr>
          <a:xfrm rot="20906392">
            <a:off x="5303907" y="2231456"/>
            <a:ext cx="3735318" cy="923330"/>
          </a:xfrm>
          <a:prstGeom prst="rect">
            <a:avLst/>
          </a:prstGeom>
          <a:noFill/>
        </p:spPr>
        <p:txBody>
          <a:bodyPr wrap="none" rtlCol="0">
            <a:spAutoFit/>
          </a:bodyPr>
          <a:lstStyle/>
          <a:p>
            <a:r>
              <a:rPr lang="en-US" sz="5400" b="1">
                <a:ln w="6600">
                  <a:solidFill>
                    <a:schemeClr val="accent2"/>
                  </a:solidFill>
                  <a:prstDash val="solid"/>
                </a:ln>
                <a:solidFill>
                  <a:srgbClr val="FFFFFF"/>
                </a:solidFill>
                <a:effectLst>
                  <a:outerShdw dist="38100" dir="2700000" algn="tl" rotWithShape="0">
                    <a:schemeClr val="accent2"/>
                  </a:outerShdw>
                </a:effectLst>
              </a:rPr>
              <a:t>Connections</a:t>
            </a:r>
          </a:p>
        </p:txBody>
      </p:sp>
      <p:sp>
        <p:nvSpPr>
          <p:cNvPr id="26" name="TextBox 25">
            <a:extLst>
              <a:ext uri="{FF2B5EF4-FFF2-40B4-BE49-F238E27FC236}">
                <a16:creationId xmlns:a16="http://schemas.microsoft.com/office/drawing/2014/main" id="{0F8EC544-BCDB-4EBE-A9C2-E668CE2AF9B0}"/>
              </a:ext>
            </a:extLst>
          </p:cNvPr>
          <p:cNvSpPr txBox="1"/>
          <p:nvPr/>
        </p:nvSpPr>
        <p:spPr>
          <a:xfrm rot="502255">
            <a:off x="8360877" y="489712"/>
            <a:ext cx="3040897" cy="707886"/>
          </a:xfrm>
          <a:prstGeom prst="rect">
            <a:avLst/>
          </a:prstGeom>
          <a:noFill/>
        </p:spPr>
        <p:txBody>
          <a:bodyPr wrap="none" rtlCol="0">
            <a:spAutoFit/>
            <a:scene3d>
              <a:camera prst="orthographicFront"/>
              <a:lightRig rig="soft" dir="t">
                <a:rot lat="0" lon="0" rev="15600000"/>
              </a:lightRig>
            </a:scene3d>
            <a:sp3d extrusionH="57150" prstMaterial="softEdge">
              <a:bevelT w="25400" h="38100"/>
            </a:sp3d>
          </a:bodyPr>
          <a:lstStyle/>
          <a:p>
            <a:r>
              <a:rPr lang="en-US" sz="4000" b="1">
                <a:ln/>
                <a:solidFill>
                  <a:schemeClr val="accent4"/>
                </a:solidFill>
              </a:rPr>
              <a:t>Relationships</a:t>
            </a:r>
          </a:p>
        </p:txBody>
      </p:sp>
      <p:sp>
        <p:nvSpPr>
          <p:cNvPr id="27" name="TextBox 26">
            <a:extLst>
              <a:ext uri="{FF2B5EF4-FFF2-40B4-BE49-F238E27FC236}">
                <a16:creationId xmlns:a16="http://schemas.microsoft.com/office/drawing/2014/main" id="{68A4ED56-9774-4965-ABAA-38C3F93E5045}"/>
              </a:ext>
            </a:extLst>
          </p:cNvPr>
          <p:cNvSpPr txBox="1"/>
          <p:nvPr/>
        </p:nvSpPr>
        <p:spPr>
          <a:xfrm rot="322804">
            <a:off x="6097292" y="1185361"/>
            <a:ext cx="3294941" cy="769441"/>
          </a:xfrm>
          <a:prstGeom prst="rect">
            <a:avLst/>
          </a:prstGeom>
          <a:noFill/>
        </p:spPr>
        <p:txBody>
          <a:bodyPr wrap="none" rtlCol="0">
            <a:spAutoFit/>
          </a:bodyPr>
          <a:lstStyle/>
          <a:p>
            <a:r>
              <a:rPr lang="en-US" sz="4400" b="1">
                <a:ln w="12700">
                  <a:solidFill>
                    <a:schemeClr val="accent5"/>
                  </a:solidFill>
                  <a:prstDash val="solid"/>
                </a:ln>
                <a:pattFill prst="ltDnDiag">
                  <a:fgClr>
                    <a:schemeClr val="accent5">
                      <a:lumMod val="60000"/>
                      <a:lumOff val="40000"/>
                    </a:schemeClr>
                  </a:fgClr>
                  <a:bgClr>
                    <a:schemeClr val="bg1"/>
                  </a:bgClr>
                </a:pattFill>
              </a:rPr>
              <a:t>Transparency</a:t>
            </a:r>
          </a:p>
        </p:txBody>
      </p:sp>
      <p:sp>
        <p:nvSpPr>
          <p:cNvPr id="29" name="TextBox 28">
            <a:extLst>
              <a:ext uri="{FF2B5EF4-FFF2-40B4-BE49-F238E27FC236}">
                <a16:creationId xmlns:a16="http://schemas.microsoft.com/office/drawing/2014/main" id="{317763E1-2461-4F0A-AB79-1251645858BD}"/>
              </a:ext>
            </a:extLst>
          </p:cNvPr>
          <p:cNvSpPr txBox="1"/>
          <p:nvPr/>
        </p:nvSpPr>
        <p:spPr>
          <a:xfrm rot="21272635">
            <a:off x="6788966" y="4792710"/>
            <a:ext cx="5539402" cy="707886"/>
          </a:xfrm>
          <a:prstGeom prst="rect">
            <a:avLst/>
          </a:prstGeom>
          <a:noFill/>
        </p:spPr>
        <p:txBody>
          <a:bodyPr wrap="none" rtlCol="0">
            <a:spAutoFit/>
          </a:bodyPr>
          <a:lstStyle/>
          <a:p>
            <a:r>
              <a:rPr lang="en-US" sz="4000" b="1">
                <a:ln w="22225">
                  <a:solidFill>
                    <a:schemeClr val="accent2"/>
                  </a:solidFill>
                  <a:prstDash val="solid"/>
                </a:ln>
                <a:solidFill>
                  <a:schemeClr val="accent2">
                    <a:lumMod val="40000"/>
                    <a:lumOff val="60000"/>
                  </a:schemeClr>
                </a:solidFill>
              </a:rPr>
              <a:t>Professional Mindfulness</a:t>
            </a:r>
          </a:p>
        </p:txBody>
      </p:sp>
      <p:sp>
        <p:nvSpPr>
          <p:cNvPr id="30" name="TextBox 29">
            <a:extLst>
              <a:ext uri="{FF2B5EF4-FFF2-40B4-BE49-F238E27FC236}">
                <a16:creationId xmlns:a16="http://schemas.microsoft.com/office/drawing/2014/main" id="{60838E7C-F032-4AB1-A611-BB57E2314D0F}"/>
              </a:ext>
            </a:extLst>
          </p:cNvPr>
          <p:cNvSpPr txBox="1"/>
          <p:nvPr/>
        </p:nvSpPr>
        <p:spPr>
          <a:xfrm rot="668823">
            <a:off x="128072" y="1396739"/>
            <a:ext cx="2736518" cy="646331"/>
          </a:xfrm>
          <a:prstGeom prst="rect">
            <a:avLst/>
          </a:prstGeom>
          <a:noFill/>
        </p:spPr>
        <p:txBody>
          <a:bodyPr wrap="none" rtlCol="0">
            <a:spAutoFit/>
          </a:bodyPr>
          <a:lstStyle/>
          <a:p>
            <a:r>
              <a:rPr lang="en-US" sz="36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Never Ending</a:t>
            </a:r>
          </a:p>
        </p:txBody>
      </p:sp>
      <p:pic>
        <p:nvPicPr>
          <p:cNvPr id="2052" name="Picture 4">
            <a:extLst>
              <a:ext uri="{FF2B5EF4-FFF2-40B4-BE49-F238E27FC236}">
                <a16:creationId xmlns:a16="http://schemas.microsoft.com/office/drawing/2014/main" id="{6E146BF7-1F5F-4633-BC42-1DACE6A5C6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552" y="2650798"/>
            <a:ext cx="1733550" cy="170497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5F21D9A6-0742-4D84-9781-6ED07D7733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140" y="2268128"/>
            <a:ext cx="2305050" cy="2343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9328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B761509-3B9A-49A6-A84B-C3D868116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Freeform: Shape 19">
            <a:extLst>
              <a:ext uri="{FF2B5EF4-FFF2-40B4-BE49-F238E27FC236}">
                <a16:creationId xmlns:a16="http://schemas.microsoft.com/office/drawing/2014/main" id="{91DE43FD-EB47-414A-B0AB-169B0FFFA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272922" cy="6858000"/>
          </a:xfrm>
          <a:custGeom>
            <a:avLst/>
            <a:gdLst>
              <a:gd name="connsiteX0" fmla="*/ 0 w 9272922"/>
              <a:gd name="connsiteY0" fmla="*/ 0 h 6858000"/>
              <a:gd name="connsiteX1" fmla="*/ 1733417 w 9272922"/>
              <a:gd name="connsiteY1" fmla="*/ 0 h 6858000"/>
              <a:gd name="connsiteX2" fmla="*/ 3307976 w 9272922"/>
              <a:gd name="connsiteY2" fmla="*/ 0 h 6858000"/>
              <a:gd name="connsiteX3" fmla="*/ 8126249 w 9272922"/>
              <a:gd name="connsiteY3" fmla="*/ 0 h 6858000"/>
              <a:gd name="connsiteX4" fmla="*/ 8138896 w 9272922"/>
              <a:gd name="connsiteY4" fmla="*/ 31774 h 6858000"/>
              <a:gd name="connsiteX5" fmla="*/ 9193904 w 9272922"/>
              <a:gd name="connsiteY5" fmla="*/ 2682457 h 6858000"/>
              <a:gd name="connsiteX6" fmla="*/ 9193904 w 9272922"/>
              <a:gd name="connsiteY6" fmla="*/ 3752208 h 6858000"/>
              <a:gd name="connsiteX7" fmla="*/ 8036400 w 9272922"/>
              <a:gd name="connsiteY7" fmla="*/ 6660411 h 6858000"/>
              <a:gd name="connsiteX8" fmla="*/ 7957938 w 9272922"/>
              <a:gd name="connsiteY8" fmla="*/ 6857542 h 6858000"/>
              <a:gd name="connsiteX9" fmla="*/ 3307976 w 9272922"/>
              <a:gd name="connsiteY9" fmla="*/ 6857542 h 6858000"/>
              <a:gd name="connsiteX10" fmla="*/ 3307976 w 9272922"/>
              <a:gd name="connsiteY10" fmla="*/ 6858000 h 6858000"/>
              <a:gd name="connsiteX11" fmla="*/ 0 w 9272922"/>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3">
            <a:extLst>
              <a:ext uri="{FF2B5EF4-FFF2-40B4-BE49-F238E27FC236}">
                <a16:creationId xmlns:a16="http://schemas.microsoft.com/office/drawing/2014/main" id="{0E5301A0-BD4B-4519-ACE8-844C323F2F96}"/>
              </a:ext>
            </a:extLst>
          </p:cNvPr>
          <p:cNvPicPr>
            <a:picLocks noChangeAspect="1"/>
          </p:cNvPicPr>
          <p:nvPr/>
        </p:nvPicPr>
        <p:blipFill>
          <a:blip r:embed="rId2"/>
          <a:stretch>
            <a:fillRect/>
          </a:stretch>
        </p:blipFill>
        <p:spPr>
          <a:xfrm>
            <a:off x="1509" y="880985"/>
            <a:ext cx="8472757" cy="4804741"/>
          </a:xfrm>
          <a:prstGeom prst="rect">
            <a:avLst/>
          </a:prstGeom>
        </p:spPr>
      </p:pic>
      <p:grpSp>
        <p:nvGrpSpPr>
          <p:cNvPr id="22" name="Group 21">
            <a:extLst>
              <a:ext uri="{FF2B5EF4-FFF2-40B4-BE49-F238E27FC236}">
                <a16:creationId xmlns:a16="http://schemas.microsoft.com/office/drawing/2014/main" id="{58495BCC-CE77-4CC2-952E-846F41119F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75188"/>
            <a:chExt cx="1562267" cy="1172973"/>
          </a:xfrm>
        </p:grpSpPr>
        <p:sp>
          <p:nvSpPr>
            <p:cNvPr id="23" name="Freeform 5">
              <a:extLst>
                <a:ext uri="{FF2B5EF4-FFF2-40B4-BE49-F238E27FC236}">
                  <a16:creationId xmlns:a16="http://schemas.microsoft.com/office/drawing/2014/main" id="{1B42538B-E30F-4967-A6C1-8EBA775F4D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423846"/>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24" name="Freeform 5">
              <a:extLst>
                <a:ext uri="{FF2B5EF4-FFF2-40B4-BE49-F238E27FC236}">
                  <a16:creationId xmlns:a16="http://schemas.microsoft.com/office/drawing/2014/main" id="{9A6BD9AC-4DE7-4B20-8547-4E3B375C21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75188"/>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pic>
        <p:nvPicPr>
          <p:cNvPr id="12" name="Picture 11">
            <a:extLst>
              <a:ext uri="{FF2B5EF4-FFF2-40B4-BE49-F238E27FC236}">
                <a16:creationId xmlns:a16="http://schemas.microsoft.com/office/drawing/2014/main" id="{9F4D9332-08A8-43F9-8B5E-F183CA41E2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95950"/>
            <a:ext cx="12192000" cy="1162050"/>
          </a:xfrm>
          <a:prstGeom prst="rect">
            <a:avLst/>
          </a:prstGeom>
        </p:spPr>
      </p:pic>
      <p:sp>
        <p:nvSpPr>
          <p:cNvPr id="13" name="Rectangle 12">
            <a:extLst>
              <a:ext uri="{FF2B5EF4-FFF2-40B4-BE49-F238E27FC236}">
                <a16:creationId xmlns:a16="http://schemas.microsoft.com/office/drawing/2014/main" id="{109B7C44-CE77-413B-A295-A3702C34C7AD}"/>
              </a:ext>
            </a:extLst>
          </p:cNvPr>
          <p:cNvSpPr/>
          <p:nvPr/>
        </p:nvSpPr>
        <p:spPr>
          <a:xfrm>
            <a:off x="0" y="-96253"/>
            <a:ext cx="12192000" cy="974558"/>
          </a:xfrm>
          <a:prstGeom prst="rect">
            <a:avLst/>
          </a:prstGeom>
          <a:solidFill>
            <a:srgbClr val="0035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282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00C42-039E-43EE-91C0-78B01A8C4016}"/>
              </a:ext>
            </a:extLst>
          </p:cNvPr>
          <p:cNvSpPr>
            <a:spLocks noGrp="1"/>
          </p:cNvSpPr>
          <p:nvPr>
            <p:ph type="title"/>
          </p:nvPr>
        </p:nvSpPr>
        <p:spPr>
          <a:xfrm>
            <a:off x="899165" y="1214165"/>
            <a:ext cx="10628112" cy="607534"/>
          </a:xfrm>
        </p:spPr>
        <p:txBody>
          <a:bodyPr anchor="t"/>
          <a:lstStyle/>
          <a:p>
            <a:r>
              <a:rPr lang="en-US" b="1" i="1" u="sng">
                <a:solidFill>
                  <a:srgbClr val="003594"/>
                </a:solidFill>
                <a:latin typeface="Arial Black" panose="020B0A04020102020204" pitchFamily="34" charset="0"/>
                <a:cs typeface="Arial" panose="020B0604020202020204" pitchFamily="34" charset="0"/>
              </a:rPr>
              <a:t>CONTINUOUS</a:t>
            </a:r>
            <a:r>
              <a:rPr lang="en-US">
                <a:solidFill>
                  <a:srgbClr val="003594"/>
                </a:solidFill>
                <a:latin typeface="Arial Black" panose="020B0A04020102020204" pitchFamily="34" charset="0"/>
                <a:cs typeface="Arial" panose="020B0604020202020204" pitchFamily="34" charset="0"/>
              </a:rPr>
              <a:t> Points of Engagement</a:t>
            </a:r>
          </a:p>
        </p:txBody>
      </p:sp>
      <p:pic>
        <p:nvPicPr>
          <p:cNvPr id="12" name="Picture 11">
            <a:extLst>
              <a:ext uri="{FF2B5EF4-FFF2-40B4-BE49-F238E27FC236}">
                <a16:creationId xmlns:a16="http://schemas.microsoft.com/office/drawing/2014/main" id="{9F4D9332-08A8-43F9-8B5E-F183CA41E2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95950"/>
            <a:ext cx="12192000" cy="1162050"/>
          </a:xfrm>
          <a:prstGeom prst="rect">
            <a:avLst/>
          </a:prstGeom>
        </p:spPr>
      </p:pic>
      <p:sp>
        <p:nvSpPr>
          <p:cNvPr id="13" name="Rectangle 12">
            <a:extLst>
              <a:ext uri="{FF2B5EF4-FFF2-40B4-BE49-F238E27FC236}">
                <a16:creationId xmlns:a16="http://schemas.microsoft.com/office/drawing/2014/main" id="{109B7C44-CE77-413B-A295-A3702C34C7AD}"/>
              </a:ext>
            </a:extLst>
          </p:cNvPr>
          <p:cNvSpPr/>
          <p:nvPr/>
        </p:nvSpPr>
        <p:spPr>
          <a:xfrm>
            <a:off x="0" y="-96253"/>
            <a:ext cx="12192000" cy="974558"/>
          </a:xfrm>
          <a:prstGeom prst="rect">
            <a:avLst/>
          </a:prstGeom>
          <a:solidFill>
            <a:srgbClr val="0035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3B38786-C0B4-4C4B-B69D-BEA71D1118AC}"/>
              </a:ext>
            </a:extLst>
          </p:cNvPr>
          <p:cNvSpPr txBox="1"/>
          <p:nvPr/>
        </p:nvSpPr>
        <p:spPr>
          <a:xfrm>
            <a:off x="546682" y="1950516"/>
            <a:ext cx="11098635" cy="3693319"/>
          </a:xfrm>
          <a:prstGeom prst="rect">
            <a:avLst/>
          </a:prstGeom>
          <a:noFill/>
        </p:spPr>
        <p:txBody>
          <a:bodyPr wrap="square" rtlCol="0" anchor="t">
            <a:spAutoFit/>
          </a:bodyPr>
          <a:lstStyle/>
          <a:p>
            <a:pPr marL="285750" indent="-285750">
              <a:buFont typeface="Arial" panose="020B0604020202020204" pitchFamily="34" charset="0"/>
              <a:buChar char="•"/>
            </a:pPr>
            <a:r>
              <a:rPr lang="en-US" sz="2400">
                <a:solidFill>
                  <a:srgbClr val="003594"/>
                </a:solidFill>
                <a:latin typeface="Arial" panose="020B0604020202020204" pitchFamily="34" charset="0"/>
                <a:cs typeface="Arial" panose="020B0604020202020204" pitchFamily="34" charset="0"/>
              </a:rPr>
              <a:t>Before FGDM</a:t>
            </a:r>
          </a:p>
          <a:p>
            <a:pPr marL="742950" lvl="1" indent="-285750">
              <a:buFont typeface="Arial" panose="020B0604020202020204" pitchFamily="34" charset="0"/>
              <a:buChar char="•"/>
            </a:pPr>
            <a:r>
              <a:rPr lang="en-US">
                <a:solidFill>
                  <a:srgbClr val="003594"/>
                </a:solidFill>
                <a:latin typeface="Arial" panose="020B0604020202020204" pitchFamily="34" charset="0"/>
                <a:cs typeface="Arial" panose="020B0604020202020204" pitchFamily="34" charset="0"/>
              </a:rPr>
              <a:t>Approached 3x about FGDM – Letters, Courts, Professional &amp; Family Approach</a:t>
            </a:r>
          </a:p>
          <a:p>
            <a:pPr marL="742950" lvl="1" indent="-285750">
              <a:buFont typeface="Arial" panose="020B0604020202020204" pitchFamily="34" charset="0"/>
              <a:buChar char="•"/>
            </a:pPr>
            <a:r>
              <a:rPr lang="en-US">
                <a:solidFill>
                  <a:srgbClr val="003594"/>
                </a:solidFill>
                <a:latin typeface="Arial" panose="020B0604020202020204" pitchFamily="34" charset="0"/>
                <a:cs typeface="Arial" panose="020B0604020202020204" pitchFamily="34" charset="0"/>
              </a:rPr>
              <a:t>Getting to a Place of UNDERSTANDING – No idea/understanding of process</a:t>
            </a:r>
          </a:p>
          <a:p>
            <a:pPr marL="742950" lvl="1" indent="-285750">
              <a:buFont typeface="Arial" panose="020B0604020202020204" pitchFamily="34" charset="0"/>
              <a:buChar char="•"/>
            </a:pPr>
            <a:r>
              <a:rPr lang="en-US">
                <a:solidFill>
                  <a:srgbClr val="003594"/>
                </a:solidFill>
                <a:latin typeface="Arial" panose="020B0604020202020204" pitchFamily="34" charset="0"/>
                <a:cs typeface="Arial" panose="020B0604020202020204" pitchFamily="34" charset="0"/>
              </a:rPr>
              <a:t>No Trust (Family or Professionally)</a:t>
            </a:r>
          </a:p>
          <a:p>
            <a:pPr marL="285750" indent="-285750">
              <a:buFont typeface="Arial" panose="020B0604020202020204" pitchFamily="34" charset="0"/>
              <a:buChar char="•"/>
            </a:pPr>
            <a:r>
              <a:rPr lang="en-US" sz="2400">
                <a:solidFill>
                  <a:srgbClr val="003594"/>
                </a:solidFill>
                <a:latin typeface="Arial" panose="020B0604020202020204" pitchFamily="34" charset="0"/>
                <a:cs typeface="Arial" panose="020B0604020202020204" pitchFamily="34" charset="0"/>
              </a:rPr>
              <a:t>During FGDM</a:t>
            </a:r>
          </a:p>
          <a:p>
            <a:pPr marL="742950" lvl="1" indent="-285750">
              <a:buFont typeface="Arial" panose="020B0604020202020204" pitchFamily="34" charset="0"/>
              <a:buChar char="•"/>
            </a:pPr>
            <a:r>
              <a:rPr lang="en-US">
                <a:solidFill>
                  <a:srgbClr val="003594"/>
                </a:solidFill>
                <a:latin typeface="Arial" panose="020B0604020202020204" pitchFamily="34" charset="0"/>
                <a:cs typeface="Arial" panose="020B0604020202020204" pitchFamily="34" charset="0"/>
              </a:rPr>
              <a:t>Roles in family’s life</a:t>
            </a:r>
          </a:p>
          <a:p>
            <a:pPr marL="742950" lvl="1" indent="-285750">
              <a:buFont typeface="Arial" panose="020B0604020202020204" pitchFamily="34" charset="0"/>
              <a:buChar char="•"/>
            </a:pPr>
            <a:r>
              <a:rPr lang="en-US">
                <a:solidFill>
                  <a:srgbClr val="003594"/>
                </a:solidFill>
                <a:latin typeface="Arial" panose="020B0604020202020204" pitchFamily="34" charset="0"/>
                <a:cs typeface="Arial" panose="020B0604020202020204" pitchFamily="34" charset="0"/>
              </a:rPr>
              <a:t>Bonds created</a:t>
            </a:r>
          </a:p>
          <a:p>
            <a:pPr marL="742950" lvl="1" indent="-285750">
              <a:buFont typeface="Arial" panose="020B0604020202020204" pitchFamily="34" charset="0"/>
              <a:buChar char="•"/>
            </a:pPr>
            <a:r>
              <a:rPr lang="en-US">
                <a:solidFill>
                  <a:srgbClr val="003594"/>
                </a:solidFill>
                <a:latin typeface="Arial" panose="020B0604020202020204" pitchFamily="34" charset="0"/>
                <a:cs typeface="Arial" panose="020B0604020202020204" pitchFamily="34" charset="0"/>
              </a:rPr>
              <a:t>Hard conversations</a:t>
            </a:r>
          </a:p>
          <a:p>
            <a:pPr marL="285750" indent="-285750">
              <a:buFont typeface="Arial" panose="020B0604020202020204" pitchFamily="34" charset="0"/>
              <a:buChar char="•"/>
            </a:pPr>
            <a:r>
              <a:rPr lang="en-US" sz="2400">
                <a:solidFill>
                  <a:srgbClr val="003594"/>
                </a:solidFill>
                <a:latin typeface="Arial" panose="020B0604020202020204" pitchFamily="34" charset="0"/>
                <a:cs typeface="Arial" panose="020B0604020202020204" pitchFamily="34" charset="0"/>
              </a:rPr>
              <a:t>After FGDM</a:t>
            </a:r>
          </a:p>
          <a:p>
            <a:pPr marL="742950" lvl="1" indent="-285750">
              <a:buFont typeface="Arial" panose="020B0604020202020204" pitchFamily="34" charset="0"/>
              <a:buChar char="•"/>
            </a:pPr>
            <a:r>
              <a:rPr lang="en-US">
                <a:solidFill>
                  <a:srgbClr val="003594"/>
                </a:solidFill>
                <a:latin typeface="Arial"/>
                <a:cs typeface="Arial"/>
              </a:rPr>
              <a:t>Understood what the plan was, still needed to learn to walk through things as a family</a:t>
            </a:r>
          </a:p>
          <a:p>
            <a:pPr marL="742950" lvl="1" indent="-285750">
              <a:buFont typeface="Arial" panose="020B0604020202020204" pitchFamily="34" charset="0"/>
              <a:buChar char="•"/>
            </a:pPr>
            <a:r>
              <a:rPr lang="en-US">
                <a:solidFill>
                  <a:srgbClr val="003594"/>
                </a:solidFill>
                <a:latin typeface="Arial" panose="020B0604020202020204" pitchFamily="34" charset="0"/>
                <a:cs typeface="Arial" panose="020B0604020202020204" pitchFamily="34" charset="0"/>
              </a:rPr>
              <a:t>Roles Changed</a:t>
            </a:r>
          </a:p>
          <a:p>
            <a:pPr marL="742950" lvl="1" indent="-285750">
              <a:buFont typeface="Arial" panose="020B0604020202020204" pitchFamily="34" charset="0"/>
              <a:buChar char="•"/>
            </a:pPr>
            <a:r>
              <a:rPr lang="en-US">
                <a:solidFill>
                  <a:srgbClr val="003594"/>
                </a:solidFill>
                <a:latin typeface="Arial" panose="020B0604020202020204" pitchFamily="34" charset="0"/>
                <a:cs typeface="Arial" panose="020B0604020202020204" pitchFamily="34" charset="0"/>
              </a:rPr>
              <a:t>Never Ending</a:t>
            </a:r>
          </a:p>
        </p:txBody>
      </p:sp>
    </p:spTree>
    <p:extLst>
      <p:ext uri="{BB962C8B-B14F-4D97-AF65-F5344CB8AC3E}">
        <p14:creationId xmlns:p14="http://schemas.microsoft.com/office/powerpoint/2010/main" val="1359605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205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00C42-039E-43EE-91C0-78B01A8C4016}"/>
              </a:ext>
            </a:extLst>
          </p:cNvPr>
          <p:cNvSpPr>
            <a:spLocks noGrp="1"/>
          </p:cNvSpPr>
          <p:nvPr>
            <p:ph type="title"/>
          </p:nvPr>
        </p:nvSpPr>
        <p:spPr/>
        <p:txBody>
          <a:bodyPr anchor="t"/>
          <a:lstStyle/>
          <a:p>
            <a:r>
              <a:rPr lang="en-US">
                <a:solidFill>
                  <a:srgbClr val="FFC000"/>
                </a:solidFill>
                <a:latin typeface="Arial Black" panose="020B0A04020102020204" pitchFamily="34" charset="0"/>
                <a:cs typeface="Arial" panose="020B0604020202020204" pitchFamily="34" charset="0"/>
              </a:rPr>
              <a:t>Before</a:t>
            </a:r>
          </a:p>
        </p:txBody>
      </p:sp>
      <p:sp>
        <p:nvSpPr>
          <p:cNvPr id="5" name="Content Placeholder 4">
            <a:extLst>
              <a:ext uri="{FF2B5EF4-FFF2-40B4-BE49-F238E27FC236}">
                <a16:creationId xmlns:a16="http://schemas.microsoft.com/office/drawing/2014/main" id="{62671312-841D-481A-B408-5C0EC76B4062}"/>
              </a:ext>
            </a:extLst>
          </p:cNvPr>
          <p:cNvSpPr>
            <a:spLocks noGrp="1"/>
          </p:cNvSpPr>
          <p:nvPr>
            <p:ph sz="half" idx="1"/>
          </p:nvPr>
        </p:nvSpPr>
        <p:spPr>
          <a:xfrm>
            <a:off x="762699" y="1456509"/>
            <a:ext cx="5181600" cy="4351338"/>
          </a:xfrm>
        </p:spPr>
        <p:txBody>
          <a:bodyPr>
            <a:normAutofit lnSpcReduction="10000"/>
          </a:bodyPr>
          <a:lstStyle/>
          <a:p>
            <a:pPr marL="0" indent="0">
              <a:buNone/>
            </a:pPr>
            <a:r>
              <a:rPr lang="en-US">
                <a:solidFill>
                  <a:srgbClr val="FFC000"/>
                </a:solidFill>
                <a:latin typeface="Arial" panose="020B0604020202020204" pitchFamily="34" charset="0"/>
                <a:cs typeface="Arial" panose="020B0604020202020204" pitchFamily="34" charset="0"/>
              </a:rPr>
              <a:t>Engaging One to One</a:t>
            </a:r>
          </a:p>
          <a:p>
            <a:pPr marL="0" indent="0">
              <a:buNone/>
            </a:pPr>
            <a:endParaRPr lang="en-US">
              <a:solidFill>
                <a:srgbClr val="FFC000"/>
              </a:solidFill>
              <a:latin typeface="Arial" panose="020B0604020202020204" pitchFamily="34" charset="0"/>
              <a:cs typeface="Arial" panose="020B0604020202020204" pitchFamily="34" charset="0"/>
            </a:endParaRPr>
          </a:p>
          <a:p>
            <a:r>
              <a:rPr lang="en-US" sz="2400">
                <a:solidFill>
                  <a:schemeClr val="bg1"/>
                </a:solidFill>
                <a:latin typeface="Arial" panose="020B0604020202020204" pitchFamily="34" charset="0"/>
                <a:cs typeface="Arial" panose="020B0604020202020204" pitchFamily="34" charset="0"/>
              </a:rPr>
              <a:t>Listening – Trust building</a:t>
            </a:r>
          </a:p>
          <a:p>
            <a:r>
              <a:rPr lang="en-US" sz="2400">
                <a:solidFill>
                  <a:schemeClr val="bg1"/>
                </a:solidFill>
                <a:latin typeface="Arial" panose="020B0604020202020204" pitchFamily="34" charset="0"/>
                <a:cs typeface="Arial" panose="020B0604020202020204" pitchFamily="34" charset="0"/>
              </a:rPr>
              <a:t>Explanation of process &amp; expectations, focus points (Reunification)</a:t>
            </a:r>
          </a:p>
          <a:p>
            <a:r>
              <a:rPr lang="en-US" sz="2400">
                <a:solidFill>
                  <a:schemeClr val="bg1"/>
                </a:solidFill>
                <a:latin typeface="Arial" panose="020B0604020202020204" pitchFamily="34" charset="0"/>
                <a:cs typeface="Arial" panose="020B0604020202020204" pitchFamily="34" charset="0"/>
              </a:rPr>
              <a:t>Options available Who? Why/Not</a:t>
            </a:r>
          </a:p>
          <a:p>
            <a:r>
              <a:rPr lang="en-US" sz="2400">
                <a:solidFill>
                  <a:schemeClr val="bg1"/>
                </a:solidFill>
                <a:latin typeface="Arial" panose="020B0604020202020204" pitchFamily="34" charset="0"/>
                <a:cs typeface="Arial" panose="020B0604020202020204" pitchFamily="34" charset="0"/>
              </a:rPr>
              <a:t>Timeframes expected to reach</a:t>
            </a:r>
          </a:p>
          <a:p>
            <a:r>
              <a:rPr lang="en-US" sz="2400">
                <a:solidFill>
                  <a:schemeClr val="bg1"/>
                </a:solidFill>
                <a:latin typeface="Arial" panose="020B0604020202020204" pitchFamily="34" charset="0"/>
                <a:cs typeface="Arial" panose="020B0604020202020204" pitchFamily="34" charset="0"/>
              </a:rPr>
              <a:t>Best for child vs self</a:t>
            </a:r>
          </a:p>
        </p:txBody>
      </p:sp>
      <p:sp>
        <p:nvSpPr>
          <p:cNvPr id="6" name="Content Placeholder 5">
            <a:extLst>
              <a:ext uri="{FF2B5EF4-FFF2-40B4-BE49-F238E27FC236}">
                <a16:creationId xmlns:a16="http://schemas.microsoft.com/office/drawing/2014/main" id="{85F5CCA5-DEBC-44E2-8E4A-9E1A561A3594}"/>
              </a:ext>
            </a:extLst>
          </p:cNvPr>
          <p:cNvSpPr>
            <a:spLocks noGrp="1"/>
          </p:cNvSpPr>
          <p:nvPr>
            <p:ph sz="half" idx="2"/>
          </p:nvPr>
        </p:nvSpPr>
        <p:spPr>
          <a:xfrm>
            <a:off x="6172202" y="1374993"/>
            <a:ext cx="5181600" cy="4351338"/>
          </a:xfrm>
        </p:spPr>
        <p:txBody>
          <a:bodyPr>
            <a:normAutofit lnSpcReduction="10000"/>
          </a:bodyPr>
          <a:lstStyle/>
          <a:p>
            <a:pPr marL="0" indent="0">
              <a:buNone/>
            </a:pPr>
            <a:r>
              <a:rPr lang="en-US">
                <a:solidFill>
                  <a:srgbClr val="FFC000"/>
                </a:solidFill>
                <a:latin typeface="Arial" panose="020B0604020202020204" pitchFamily="34" charset="0"/>
                <a:cs typeface="Arial" panose="020B0604020202020204" pitchFamily="34" charset="0"/>
              </a:rPr>
              <a:t>Family Dynamics Behind the Scene</a:t>
            </a:r>
          </a:p>
          <a:p>
            <a:r>
              <a:rPr lang="en-US" sz="2400">
                <a:solidFill>
                  <a:schemeClr val="bg1"/>
                </a:solidFill>
                <a:latin typeface="Arial" panose="020B0604020202020204" pitchFamily="34" charset="0"/>
                <a:cs typeface="Arial" panose="020B0604020202020204" pitchFamily="34" charset="0"/>
              </a:rPr>
              <a:t>Some conversations with them for the 1</a:t>
            </a:r>
            <a:r>
              <a:rPr lang="en-US" sz="2400" baseline="30000">
                <a:solidFill>
                  <a:schemeClr val="bg1"/>
                </a:solidFill>
                <a:latin typeface="Arial" panose="020B0604020202020204" pitchFamily="34" charset="0"/>
                <a:cs typeface="Arial" panose="020B0604020202020204" pitchFamily="34" charset="0"/>
              </a:rPr>
              <a:t>st</a:t>
            </a:r>
            <a:r>
              <a:rPr lang="en-US" sz="2400">
                <a:solidFill>
                  <a:schemeClr val="bg1"/>
                </a:solidFill>
                <a:latin typeface="Arial" panose="020B0604020202020204" pitchFamily="34" charset="0"/>
                <a:cs typeface="Arial" panose="020B0604020202020204" pitchFamily="34" charset="0"/>
              </a:rPr>
              <a:t> time if in months</a:t>
            </a:r>
          </a:p>
          <a:p>
            <a:r>
              <a:rPr lang="en-US" sz="2400">
                <a:solidFill>
                  <a:schemeClr val="bg1"/>
                </a:solidFill>
                <a:latin typeface="Arial" panose="020B0604020202020204" pitchFamily="34" charset="0"/>
                <a:cs typeface="Arial" panose="020B0604020202020204" pitchFamily="34" charset="0"/>
              </a:rPr>
              <a:t>Reaching out to me acknowledging  CYS contact</a:t>
            </a:r>
          </a:p>
          <a:p>
            <a:r>
              <a:rPr lang="en-US" sz="2400">
                <a:solidFill>
                  <a:schemeClr val="bg1"/>
                </a:solidFill>
                <a:latin typeface="Arial" panose="020B0604020202020204" pitchFamily="34" charset="0"/>
                <a:cs typeface="Arial" panose="020B0604020202020204" pitchFamily="34" charset="0"/>
              </a:rPr>
              <a:t>Desire to be there for both my daughter &amp; me</a:t>
            </a:r>
          </a:p>
          <a:p>
            <a:r>
              <a:rPr lang="en-US" sz="2400">
                <a:solidFill>
                  <a:schemeClr val="bg1"/>
                </a:solidFill>
                <a:latin typeface="Arial" panose="020B0604020202020204" pitchFamily="34" charset="0"/>
                <a:cs typeface="Arial" panose="020B0604020202020204" pitchFamily="34" charset="0"/>
              </a:rPr>
              <a:t>Not sure what to expect but willing to participate</a:t>
            </a:r>
          </a:p>
          <a:p>
            <a:r>
              <a:rPr lang="en-US" sz="2400">
                <a:solidFill>
                  <a:schemeClr val="bg1"/>
                </a:solidFill>
                <a:latin typeface="Arial" panose="020B0604020202020204" pitchFamily="34" charset="0"/>
                <a:cs typeface="Arial" panose="020B0604020202020204" pitchFamily="34" charset="0"/>
              </a:rPr>
              <a:t>Unsure of exceptions on them</a:t>
            </a:r>
          </a:p>
        </p:txBody>
      </p:sp>
      <p:pic>
        <p:nvPicPr>
          <p:cNvPr id="12" name="Picture 11">
            <a:extLst>
              <a:ext uri="{FF2B5EF4-FFF2-40B4-BE49-F238E27FC236}">
                <a16:creationId xmlns:a16="http://schemas.microsoft.com/office/drawing/2014/main" id="{9F4D9332-08A8-43F9-8B5E-F183CA41E2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95950"/>
            <a:ext cx="12192000" cy="1162050"/>
          </a:xfrm>
          <a:prstGeom prst="rect">
            <a:avLst/>
          </a:prstGeom>
        </p:spPr>
      </p:pic>
    </p:spTree>
    <p:extLst>
      <p:ext uri="{BB962C8B-B14F-4D97-AF65-F5344CB8AC3E}">
        <p14:creationId xmlns:p14="http://schemas.microsoft.com/office/powerpoint/2010/main" val="31491679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Flow_SignoffStatus xmlns="dfc80c4b-6fa3-477c-9f87-410f15734463" xsi:nil="true"/>
    <Date xmlns="dfc80c4b-6fa3-477c-9f87-410f15734463" xsi:nil="true"/>
    <Document_x0020_Category xmlns="dfc80c4b-6fa3-477c-9f87-410f15734463" xsi:nil="true"/>
    <SharedWithUsers xmlns="071c875f-9e36-463c-b368-5c5870634cf2">
      <UserInfo>
        <DisplayName>White, Eliza A</DisplayName>
        <AccountId>63</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670D736FBD75C4CA883685263A9457B" ma:contentTypeVersion="16" ma:contentTypeDescription="Create a new document." ma:contentTypeScope="" ma:versionID="8250e47c1aff41106ea1cdb290d6398d">
  <xsd:schema xmlns:xsd="http://www.w3.org/2001/XMLSchema" xmlns:xs="http://www.w3.org/2001/XMLSchema" xmlns:p="http://schemas.microsoft.com/office/2006/metadata/properties" xmlns:ns2="dfc80c4b-6fa3-477c-9f87-410f15734463" xmlns:ns3="071c875f-9e36-463c-b368-5c5870634cf2" targetNamespace="http://schemas.microsoft.com/office/2006/metadata/properties" ma:root="true" ma:fieldsID="ee7251846afa4125fd135701b43763e7" ns2:_="" ns3:_="">
    <xsd:import namespace="dfc80c4b-6fa3-477c-9f87-410f15734463"/>
    <xsd:import namespace="071c875f-9e36-463c-b368-5c5870634cf2"/>
    <xsd:element name="properties">
      <xsd:complexType>
        <xsd:sequence>
          <xsd:element name="documentManagement">
            <xsd:complexType>
              <xsd:all>
                <xsd:element ref="ns2:MediaServiceMetadata" minOccurs="0"/>
                <xsd:element ref="ns2:MediaServiceFastMetadata" minOccurs="0"/>
                <xsd:element ref="ns2:Document_x0020_Category" minOccurs="0"/>
                <xsd:element ref="ns3:SharedWithUsers" minOccurs="0"/>
                <xsd:element ref="ns2:MediaServiceAutoTags" minOccurs="0"/>
                <xsd:element ref="ns2:MediaServiceDateTaken" minOccurs="0"/>
                <xsd:element ref="ns2:MediaServiceOCR" minOccurs="0"/>
                <xsd:element ref="ns3:SharedWithDetails" minOccurs="0"/>
                <xsd:element ref="ns2:MediaServiceLocation" minOccurs="0"/>
                <xsd:element ref="ns2:MediaServiceEventHashCode" minOccurs="0"/>
                <xsd:element ref="ns2:MediaServiceGenerationTime" minOccurs="0"/>
                <xsd:element ref="ns2:_Flow_SignoffStatus" minOccurs="0"/>
                <xsd:element ref="ns2:MediaServiceAutoKeyPoints" minOccurs="0"/>
                <xsd:element ref="ns2:MediaServiceKeyPoints" minOccurs="0"/>
                <xsd:element ref="ns2:Dat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c80c4b-6fa3-477c-9f87-410f15734463"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Document_x0020_Category" ma:index="10" nillable="true" ma:displayName="Document Category" ma:internalName="Document_x0020_Category">
      <xsd:simpleType>
        <xsd:restriction base="dms:Choice">
          <xsd:enumeration value="Help"/>
          <xsd:enumeration value="Information"/>
          <xsd:enumeration value="Policy"/>
        </xsd:restriction>
      </xsd:simpleType>
    </xsd:element>
    <xsd:element name="MediaServiceAutoTags" ma:index="12" nillable="true" ma:displayName="MediaServiceAuto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_Flow_SignoffStatus" ma:index="19" nillable="true" ma:displayName="Sign-off status" ma:internalName="Sign_x002d_off_x0020_status">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Date" ma:index="22" nillable="true" ma:displayName="Date" ma:format="DateOnly" ma:internalName="Date">
      <xsd:simpleType>
        <xsd:restriction base="dms:DateTime"/>
      </xsd:simpleType>
    </xsd:element>
    <xsd:element name="MediaLengthInSeconds" ma:index="23"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71c875f-9e36-463c-b368-5c5870634cf2"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5873490-8497-4BBB-A1D7-191563C3831B}">
  <ds:schemaRefs>
    <ds:schemaRef ds:uri="http://schemas.microsoft.com/sharepoint/v3/contenttype/forms"/>
  </ds:schemaRefs>
</ds:datastoreItem>
</file>

<file path=customXml/itemProps2.xml><?xml version="1.0" encoding="utf-8"?>
<ds:datastoreItem xmlns:ds="http://schemas.openxmlformats.org/officeDocument/2006/customXml" ds:itemID="{046EB9CD-FEF2-485E-BE23-1AA3464429F4}">
  <ds:schemaRefs>
    <ds:schemaRef ds:uri="http://schemas.microsoft.com/office/2006/documentManagement/types"/>
    <ds:schemaRef ds:uri="http://purl.org/dc/terms/"/>
    <ds:schemaRef ds:uri="dfc80c4b-6fa3-477c-9f87-410f15734463"/>
    <ds:schemaRef ds:uri="http://purl.org/dc/dcmitype/"/>
    <ds:schemaRef ds:uri="http://schemas.microsoft.com/office/infopath/2007/PartnerControls"/>
    <ds:schemaRef ds:uri="http://schemas.openxmlformats.org/package/2006/metadata/core-properties"/>
    <ds:schemaRef ds:uri="http://purl.org/dc/elements/1.1/"/>
    <ds:schemaRef ds:uri="071c875f-9e36-463c-b368-5c5870634cf2"/>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E0948022-AA0B-4558-BE47-8A95D06185F2}">
  <ds:schemaRefs>
    <ds:schemaRef ds:uri="071c875f-9e36-463c-b368-5c5870634cf2"/>
    <ds:schemaRef ds:uri="dfc80c4b-6fa3-477c-9f87-410f1573446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717</Words>
  <Application>Microsoft Office PowerPoint</Application>
  <PresentationFormat>Widescreen</PresentationFormat>
  <Paragraphs>89</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Finding Hope in Addiction &amp; Recovery Through FGDM  </vt:lpstr>
      <vt:lpstr>Session Purpose</vt:lpstr>
      <vt:lpstr>Overview of FGDM &amp; Substance Use</vt:lpstr>
      <vt:lpstr>PowerPoint Presentation</vt:lpstr>
      <vt:lpstr>Points of Engagement and Teaming Through the FGDM Process</vt:lpstr>
      <vt:lpstr>PowerPoint Presentation</vt:lpstr>
      <vt:lpstr>PowerPoint Presentation</vt:lpstr>
      <vt:lpstr>CONTINUOUS Points of Engagement</vt:lpstr>
      <vt:lpstr>Before</vt:lpstr>
      <vt:lpstr>During</vt:lpstr>
      <vt:lpstr>After</vt:lpstr>
      <vt:lpstr>PowerPoint Presentation</vt:lpstr>
      <vt:lpstr>PowerPoint Presentation</vt:lpstr>
      <vt:lpstr>Summary and Key Points</vt:lpstr>
      <vt:lpstr>Thank you for joining our session today! </vt:lpstr>
      <vt:lpstr>Guiding Questions</vt:lpstr>
    </vt:vector>
  </TitlesOfParts>
  <Company>The University of PIttsburgh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Hoke, Wesley Adam</dc:creator>
  <cp:lastModifiedBy>White, Eliza A</cp:lastModifiedBy>
  <cp:revision>97</cp:revision>
  <dcterms:created xsi:type="dcterms:W3CDTF">2017-11-03T12:19:57Z</dcterms:created>
  <dcterms:modified xsi:type="dcterms:W3CDTF">2021-09-01T23:47:52Z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0x0101008670D736FBD75C4CA883685263A9457B</vt:lpwstr>
  </property>
</Properties>
</file>