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xml" ContentType="application/vnd.openxmlformats-officedocument.drawingml.chart+xml"/>
  <Override PartName="/ppt/notesSlides/notesSlide46.xml" ContentType="application/vnd.openxmlformats-officedocument.presentationml.notesSlide+xml"/>
  <Override PartName="/ppt/charts/chart4.xml" ContentType="application/vnd.openxmlformats-officedocument.drawingml.chart+xml"/>
  <Override PartName="/ppt/notesSlides/notesSlide47.xml" ContentType="application/vnd.openxmlformats-officedocument.presentationml.notesSlide+xml"/>
  <Override PartName="/ppt/tags/tag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849" r:id="rId2"/>
    <p:sldId id="627" r:id="rId3"/>
    <p:sldId id="675" r:id="rId4"/>
    <p:sldId id="876" r:id="rId5"/>
    <p:sldId id="682" r:id="rId6"/>
    <p:sldId id="677" r:id="rId7"/>
    <p:sldId id="678" r:id="rId8"/>
    <p:sldId id="877" r:id="rId9"/>
    <p:sldId id="879" r:id="rId10"/>
    <p:sldId id="862" r:id="rId11"/>
    <p:sldId id="880" r:id="rId12"/>
    <p:sldId id="878" r:id="rId13"/>
    <p:sldId id="863" r:id="rId14"/>
    <p:sldId id="865" r:id="rId15"/>
    <p:sldId id="866" r:id="rId16"/>
    <p:sldId id="867" r:id="rId17"/>
    <p:sldId id="868" r:id="rId18"/>
    <p:sldId id="869" r:id="rId19"/>
    <p:sldId id="870" r:id="rId20"/>
    <p:sldId id="871" r:id="rId21"/>
    <p:sldId id="873" r:id="rId22"/>
    <p:sldId id="874" r:id="rId23"/>
    <p:sldId id="735" r:id="rId24"/>
    <p:sldId id="875" r:id="rId25"/>
    <p:sldId id="894" r:id="rId26"/>
    <p:sldId id="895" r:id="rId27"/>
    <p:sldId id="924" r:id="rId28"/>
    <p:sldId id="925" r:id="rId29"/>
    <p:sldId id="913" r:id="rId30"/>
    <p:sldId id="881" r:id="rId31"/>
    <p:sldId id="900" r:id="rId32"/>
    <p:sldId id="886" r:id="rId33"/>
    <p:sldId id="902" r:id="rId34"/>
    <p:sldId id="901" r:id="rId35"/>
    <p:sldId id="893" r:id="rId36"/>
    <p:sldId id="884" r:id="rId37"/>
    <p:sldId id="883" r:id="rId38"/>
    <p:sldId id="887" r:id="rId39"/>
    <p:sldId id="896" r:id="rId40"/>
    <p:sldId id="892" r:id="rId41"/>
    <p:sldId id="671" r:id="rId42"/>
    <p:sldId id="789" r:id="rId43"/>
    <p:sldId id="906" r:id="rId44"/>
    <p:sldId id="854" r:id="rId45"/>
    <p:sldId id="850" r:id="rId46"/>
    <p:sldId id="926" r:id="rId47"/>
    <p:sldId id="919" r:id="rId48"/>
    <p:sldId id="921" r:id="rId49"/>
    <p:sldId id="910" r:id="rId50"/>
    <p:sldId id="908" r:id="rId51"/>
    <p:sldId id="493" r:id="rId52"/>
  </p:sldIdLst>
  <p:sldSz cx="9144000" cy="6858000" type="screen4x3"/>
  <p:notesSz cx="7086600" cy="942975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Kirby" initials="K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78C"/>
    <a:srgbClr val="0000FF"/>
    <a:srgbClr val="B0C5D0"/>
    <a:srgbClr val="A3BBC9"/>
    <a:srgbClr val="AFCAE7"/>
    <a:srgbClr val="ABC3DF"/>
    <a:srgbClr val="6338D0"/>
    <a:srgbClr val="130DFF"/>
    <a:srgbClr val="274889"/>
    <a:srgbClr val="4567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8" autoAdjust="0"/>
    <p:restoredTop sz="66187" autoAdjust="0"/>
  </p:normalViewPr>
  <p:slideViewPr>
    <p:cSldViewPr snapToGrid="0">
      <p:cViewPr varScale="1">
        <p:scale>
          <a:sx n="87" d="100"/>
          <a:sy n="87" d="100"/>
        </p:scale>
        <p:origin x="-23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3206"/>
    </p:cViewPr>
  </p:sorterViewPr>
  <p:notesViewPr>
    <p:cSldViewPr snapToGrid="0">
      <p:cViewPr varScale="1">
        <p:scale>
          <a:sx n="64" d="100"/>
          <a:sy n="64" d="100"/>
        </p:scale>
        <p:origin x="-2477" y="-67"/>
      </p:cViewPr>
      <p:guideLst>
        <p:guide orient="horz" pos="2970"/>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Percent</a:t>
            </a:r>
            <a:r>
              <a:rPr lang="en-US" baseline="0" dirty="0" smtClean="0"/>
              <a:t> of Treatment Successes when Significant Other Helped Support Abstinence</a:t>
            </a:r>
            <a:endParaRPr lang="en-US"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Sheet1!$A$2:$A$3</c:f>
              <c:strCache>
                <c:ptCount val="2"/>
                <c:pt idx="0">
                  <c:v>Significant Other</c:v>
                </c:pt>
                <c:pt idx="1">
                  <c:v>No Significant Other</c:v>
                </c:pt>
              </c:strCache>
            </c:strRef>
          </c:cat>
          <c:val>
            <c:numRef>
              <c:f>Sheet1!$B$2:$B$3</c:f>
              <c:numCache>
                <c:formatCode>General</c:formatCode>
                <c:ptCount val="2"/>
                <c:pt idx="0">
                  <c:v>96</c:v>
                </c:pt>
                <c:pt idx="1">
                  <c:v>58</c:v>
                </c:pt>
              </c:numCache>
            </c:numRef>
          </c:val>
        </c:ser>
        <c:dLbls>
          <c:showLegendKey val="0"/>
          <c:showVal val="0"/>
          <c:showCatName val="0"/>
          <c:showSerName val="0"/>
          <c:showPercent val="0"/>
          <c:showBubbleSize val="0"/>
        </c:dLbls>
        <c:gapWidth val="150"/>
        <c:axId val="97711232"/>
        <c:axId val="97712768"/>
      </c:barChart>
      <c:catAx>
        <c:axId val="97711232"/>
        <c:scaling>
          <c:orientation val="minMax"/>
        </c:scaling>
        <c:delete val="0"/>
        <c:axPos val="b"/>
        <c:majorTickMark val="in"/>
        <c:minorTickMark val="none"/>
        <c:tickLblPos val="nextTo"/>
        <c:crossAx val="97712768"/>
        <c:crosses val="autoZero"/>
        <c:auto val="1"/>
        <c:lblAlgn val="ctr"/>
        <c:lblOffset val="100"/>
        <c:noMultiLvlLbl val="0"/>
      </c:catAx>
      <c:valAx>
        <c:axId val="97712768"/>
        <c:scaling>
          <c:orientation val="minMax"/>
          <c:max val="100"/>
        </c:scaling>
        <c:delete val="0"/>
        <c:axPos val="l"/>
        <c:majorGridlines/>
        <c:numFmt formatCode="General" sourceLinked="1"/>
        <c:majorTickMark val="none"/>
        <c:minorTickMark val="none"/>
        <c:tickLblPos val="nextTo"/>
        <c:crossAx val="97711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Sheet1!$B$1</c:f>
              <c:strCache>
                <c:ptCount val="1"/>
                <c:pt idx="0">
                  <c:v>Column1</c:v>
                </c:pt>
              </c:strCache>
            </c:strRef>
          </c:tx>
          <c:spPr>
            <a:solidFill>
              <a:srgbClr val="3F81D1"/>
            </a:solidFill>
          </c:spPr>
          <c:invertIfNegative val="0"/>
          <c:cat>
            <c:strRef>
              <c:f>Sheet1!$A$2:$A$5</c:f>
              <c:strCache>
                <c:ptCount val="4"/>
                <c:pt idx="0">
                  <c:v>Addiction</c:v>
                </c:pt>
                <c:pt idx="1">
                  <c:v>Type II Diabetes</c:v>
                </c:pt>
                <c:pt idx="2">
                  <c:v>Hypertension</c:v>
                </c:pt>
                <c:pt idx="3">
                  <c:v>Asthma</c:v>
                </c:pt>
              </c:strCache>
            </c:strRef>
          </c:cat>
          <c:val>
            <c:numRef>
              <c:f>Sheet1!$B$2:$B$5</c:f>
              <c:numCache>
                <c:formatCode>General</c:formatCode>
                <c:ptCount val="4"/>
                <c:pt idx="0">
                  <c:v>40</c:v>
                </c:pt>
                <c:pt idx="1">
                  <c:v>30</c:v>
                </c:pt>
                <c:pt idx="2">
                  <c:v>50</c:v>
                </c:pt>
                <c:pt idx="3">
                  <c:v>50</c:v>
                </c:pt>
              </c:numCache>
            </c:numRef>
          </c:val>
        </c:ser>
        <c:ser>
          <c:idx val="1"/>
          <c:order val="1"/>
          <c:tx>
            <c:strRef>
              <c:f>Sheet1!$C$1</c:f>
              <c:strCache>
                <c:ptCount val="1"/>
                <c:pt idx="0">
                  <c:v>Column2</c:v>
                </c:pt>
              </c:strCache>
            </c:strRef>
          </c:tx>
          <c:spPr>
            <a:gradFill>
              <a:gsLst>
                <a:gs pos="0">
                  <a:schemeClr val="tx2">
                    <a:lumMod val="20000"/>
                    <a:lumOff val="80000"/>
                  </a:schemeClr>
                </a:gs>
                <a:gs pos="50000">
                  <a:schemeClr val="tx2">
                    <a:lumMod val="40000"/>
                    <a:lumOff val="60000"/>
                  </a:schemeClr>
                </a:gs>
                <a:gs pos="100000">
                  <a:schemeClr val="tx2">
                    <a:lumMod val="60000"/>
                    <a:lumOff val="40000"/>
                  </a:schemeClr>
                </a:gs>
              </a:gsLst>
              <a:lin ang="5400000" scaled="0"/>
            </a:gradFill>
          </c:spPr>
          <c:invertIfNegative val="0"/>
          <c:cat>
            <c:strRef>
              <c:f>Sheet1!$A$2:$A$5</c:f>
              <c:strCache>
                <c:ptCount val="4"/>
                <c:pt idx="0">
                  <c:v>Addiction</c:v>
                </c:pt>
                <c:pt idx="1">
                  <c:v>Type II Diabetes</c:v>
                </c:pt>
                <c:pt idx="2">
                  <c:v>Hypertension</c:v>
                </c:pt>
                <c:pt idx="3">
                  <c:v>Asthma</c:v>
                </c:pt>
              </c:strCache>
            </c:strRef>
          </c:cat>
          <c:val>
            <c:numRef>
              <c:f>Sheet1!$C$2:$C$5</c:f>
              <c:numCache>
                <c:formatCode>General</c:formatCode>
                <c:ptCount val="4"/>
                <c:pt idx="0">
                  <c:v>20</c:v>
                </c:pt>
                <c:pt idx="1">
                  <c:v>20</c:v>
                </c:pt>
                <c:pt idx="2">
                  <c:v>20</c:v>
                </c:pt>
                <c:pt idx="3">
                  <c:v>20</c:v>
                </c:pt>
              </c:numCache>
            </c:numRef>
          </c:val>
        </c:ser>
        <c:dLbls>
          <c:showLegendKey val="0"/>
          <c:showVal val="0"/>
          <c:showCatName val="0"/>
          <c:showSerName val="0"/>
          <c:showPercent val="0"/>
          <c:showBubbleSize val="0"/>
        </c:dLbls>
        <c:gapWidth val="150"/>
        <c:overlap val="100"/>
        <c:axId val="99793920"/>
        <c:axId val="102482688"/>
      </c:barChart>
      <c:catAx>
        <c:axId val="99793920"/>
        <c:scaling>
          <c:orientation val="minMax"/>
        </c:scaling>
        <c:delete val="0"/>
        <c:axPos val="b"/>
        <c:majorTickMark val="out"/>
        <c:minorTickMark val="none"/>
        <c:tickLblPos val="nextTo"/>
        <c:crossAx val="102482688"/>
        <c:crosses val="autoZero"/>
        <c:auto val="1"/>
        <c:lblAlgn val="ctr"/>
        <c:lblOffset val="100"/>
        <c:noMultiLvlLbl val="0"/>
      </c:catAx>
      <c:valAx>
        <c:axId val="102482688"/>
        <c:scaling>
          <c:orientation val="minMax"/>
          <c:max val="100"/>
        </c:scaling>
        <c:delete val="0"/>
        <c:axPos val="l"/>
        <c:majorGridlines/>
        <c:title>
          <c:tx>
            <c:rich>
              <a:bodyPr rot="-5400000" vert="horz"/>
              <a:lstStyle/>
              <a:p>
                <a:pPr>
                  <a:defRPr>
                    <a:latin typeface="Arial Narrow" panose="020B0606020202030204" pitchFamily="34" charset="0"/>
                  </a:defRPr>
                </a:pPr>
                <a:r>
                  <a:rPr lang="en-US" dirty="0" smtClean="0">
                    <a:latin typeface="Arial Narrow" panose="020B0606020202030204" pitchFamily="34" charset="0"/>
                  </a:rPr>
                  <a:t>PERCENT OF PATIENTS RELAPSING</a:t>
                </a:r>
                <a:endParaRPr lang="en-US" dirty="0">
                  <a:latin typeface="Arial Narrow" panose="020B0606020202030204" pitchFamily="34" charset="0"/>
                </a:endParaRPr>
              </a:p>
            </c:rich>
          </c:tx>
          <c:layout>
            <c:manualLayout>
              <c:xMode val="edge"/>
              <c:yMode val="edge"/>
              <c:x val="0"/>
              <c:y val="9.5007626001361478E-2"/>
            </c:manualLayout>
          </c:layout>
          <c:overlay val="0"/>
        </c:title>
        <c:numFmt formatCode="General" sourceLinked="1"/>
        <c:majorTickMark val="in"/>
        <c:minorTickMark val="none"/>
        <c:tickLblPos val="nextTo"/>
        <c:crossAx val="99793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04773014484296E-2"/>
          <c:y val="2.8214768879020885E-2"/>
          <c:w val="0.87779940701856729"/>
          <c:h val="0.85260352327228484"/>
        </c:manualLayout>
      </c:layout>
      <c:barChart>
        <c:barDir val="col"/>
        <c:grouping val="clustered"/>
        <c:varyColors val="0"/>
        <c:ser>
          <c:idx val="0"/>
          <c:order val="0"/>
          <c:tx>
            <c:strRef>
              <c:f>Sheet1!$B$1</c:f>
              <c:strCache>
                <c:ptCount val="1"/>
                <c:pt idx="0">
                  <c:v>Familiar with it</c:v>
                </c:pt>
              </c:strCache>
            </c:strRef>
          </c:tx>
          <c:invertIfNegative val="0"/>
          <c:cat>
            <c:strRef>
              <c:f>Sheet1!$A$2:$A$5</c:f>
              <c:strCache>
                <c:ptCount val="4"/>
                <c:pt idx="0">
                  <c:v>CBT/RP</c:v>
                </c:pt>
                <c:pt idx="1">
                  <c:v>MI</c:v>
                </c:pt>
                <c:pt idx="2">
                  <c:v>CM</c:v>
                </c:pt>
                <c:pt idx="3">
                  <c:v>12-STEP</c:v>
                </c:pt>
              </c:strCache>
            </c:strRef>
          </c:cat>
          <c:val>
            <c:numRef>
              <c:f>Sheet1!$B$2:$B$5</c:f>
              <c:numCache>
                <c:formatCode>General</c:formatCode>
                <c:ptCount val="4"/>
                <c:pt idx="0">
                  <c:v>92</c:v>
                </c:pt>
                <c:pt idx="1">
                  <c:v>59</c:v>
                </c:pt>
                <c:pt idx="2">
                  <c:v>34</c:v>
                </c:pt>
                <c:pt idx="3">
                  <c:v>93</c:v>
                </c:pt>
              </c:numCache>
            </c:numRef>
          </c:val>
        </c:ser>
        <c:ser>
          <c:idx val="1"/>
          <c:order val="1"/>
          <c:tx>
            <c:strRef>
              <c:f>Sheet1!$C$1</c:f>
              <c:strCache>
                <c:ptCount val="1"/>
                <c:pt idx="0">
                  <c:v>Ever used it</c:v>
                </c:pt>
              </c:strCache>
            </c:strRef>
          </c:tx>
          <c:invertIfNegative val="0"/>
          <c:cat>
            <c:strRef>
              <c:f>Sheet1!$A$2:$A$5</c:f>
              <c:strCache>
                <c:ptCount val="4"/>
                <c:pt idx="0">
                  <c:v>CBT/RP</c:v>
                </c:pt>
                <c:pt idx="1">
                  <c:v>MI</c:v>
                </c:pt>
                <c:pt idx="2">
                  <c:v>CM</c:v>
                </c:pt>
                <c:pt idx="3">
                  <c:v>12-STEP</c:v>
                </c:pt>
              </c:strCache>
            </c:strRef>
          </c:cat>
          <c:val>
            <c:numRef>
              <c:f>Sheet1!$C$2:$C$5</c:f>
              <c:numCache>
                <c:formatCode>General</c:formatCode>
                <c:ptCount val="4"/>
                <c:pt idx="0">
                  <c:v>95</c:v>
                </c:pt>
                <c:pt idx="1">
                  <c:v>84</c:v>
                </c:pt>
                <c:pt idx="2">
                  <c:v>51</c:v>
                </c:pt>
                <c:pt idx="3">
                  <c:v>93</c:v>
                </c:pt>
              </c:numCache>
            </c:numRef>
          </c:val>
        </c:ser>
        <c:ser>
          <c:idx val="2"/>
          <c:order val="2"/>
          <c:tx>
            <c:strRef>
              <c:f>Sheet1!$D$1</c:f>
              <c:strCache>
                <c:ptCount val="1"/>
                <c:pt idx="0">
                  <c:v>Program uses regularly</c:v>
                </c:pt>
              </c:strCache>
            </c:strRef>
          </c:tx>
          <c:invertIfNegative val="0"/>
          <c:cat>
            <c:strRef>
              <c:f>Sheet1!$A$2:$A$5</c:f>
              <c:strCache>
                <c:ptCount val="4"/>
                <c:pt idx="0">
                  <c:v>CBT/RP</c:v>
                </c:pt>
                <c:pt idx="1">
                  <c:v>MI</c:v>
                </c:pt>
                <c:pt idx="2">
                  <c:v>CM</c:v>
                </c:pt>
                <c:pt idx="3">
                  <c:v>12-STEP</c:v>
                </c:pt>
              </c:strCache>
            </c:strRef>
          </c:cat>
          <c:val>
            <c:numRef>
              <c:f>Sheet1!$D$2:$D$5</c:f>
              <c:numCache>
                <c:formatCode>General</c:formatCode>
                <c:ptCount val="4"/>
                <c:pt idx="0">
                  <c:v>99</c:v>
                </c:pt>
                <c:pt idx="1">
                  <c:v>65</c:v>
                </c:pt>
                <c:pt idx="2">
                  <c:v>33</c:v>
                </c:pt>
                <c:pt idx="3">
                  <c:v>92</c:v>
                </c:pt>
              </c:numCache>
            </c:numRef>
          </c:val>
        </c:ser>
        <c:dLbls>
          <c:showLegendKey val="0"/>
          <c:showVal val="0"/>
          <c:showCatName val="0"/>
          <c:showSerName val="0"/>
          <c:showPercent val="0"/>
          <c:showBubbleSize val="0"/>
        </c:dLbls>
        <c:gapWidth val="150"/>
        <c:axId val="118603136"/>
        <c:axId val="118604928"/>
      </c:barChart>
      <c:catAx>
        <c:axId val="118603136"/>
        <c:scaling>
          <c:orientation val="minMax"/>
        </c:scaling>
        <c:delete val="0"/>
        <c:axPos val="b"/>
        <c:majorTickMark val="in"/>
        <c:minorTickMark val="none"/>
        <c:tickLblPos val="nextTo"/>
        <c:crossAx val="118604928"/>
        <c:crosses val="autoZero"/>
        <c:auto val="1"/>
        <c:lblAlgn val="ctr"/>
        <c:lblOffset val="100"/>
        <c:noMultiLvlLbl val="0"/>
      </c:catAx>
      <c:valAx>
        <c:axId val="118604928"/>
        <c:scaling>
          <c:orientation val="minMax"/>
          <c:max val="100"/>
        </c:scaling>
        <c:delete val="0"/>
        <c:axPos val="l"/>
        <c:majorGridlines/>
        <c:title>
          <c:tx>
            <c:rich>
              <a:bodyPr rot="-5400000" vert="horz"/>
              <a:lstStyle/>
              <a:p>
                <a:pPr>
                  <a:defRPr/>
                </a:pPr>
                <a:r>
                  <a:rPr lang="en-US" dirty="0" smtClean="0"/>
                  <a:t>PERCENT “YES” </a:t>
                </a:r>
                <a:endParaRPr lang="en-US" dirty="0"/>
              </a:p>
            </c:rich>
          </c:tx>
          <c:overlay val="0"/>
        </c:title>
        <c:numFmt formatCode="General" sourceLinked="1"/>
        <c:majorTickMark val="none"/>
        <c:minorTickMark val="none"/>
        <c:tickLblPos val="nextTo"/>
        <c:crossAx val="118603136"/>
        <c:crosses val="autoZero"/>
        <c:crossBetween val="between"/>
      </c:valAx>
    </c:plotArea>
    <c:legend>
      <c:legendPos val="r"/>
      <c:layout>
        <c:manualLayout>
          <c:xMode val="edge"/>
          <c:yMode val="edge"/>
          <c:x val="0.4935659084281131"/>
          <c:y val="6.6112174902188903E-2"/>
          <c:w val="0.27308945756780401"/>
          <c:h val="0.19432725858733954"/>
        </c:manualLayout>
      </c:layout>
      <c:overlay val="0"/>
      <c:spPr>
        <a:solidFill>
          <a:schemeClr val="bg1"/>
        </a:solidFill>
      </c:spPr>
      <c:txPr>
        <a:bodyPr/>
        <a:lstStyle/>
        <a:p>
          <a:pPr>
            <a:defRPr>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45974859760177"/>
          <c:y val="5.1771112001646288E-2"/>
          <c:w val="0.81644038520920181"/>
          <c:h val="0.81936580056103714"/>
        </c:manualLayout>
      </c:layout>
      <c:barChart>
        <c:barDir val="col"/>
        <c:grouping val="clustered"/>
        <c:varyColors val="0"/>
        <c:ser>
          <c:idx val="0"/>
          <c:order val="0"/>
          <c:tx>
            <c:strRef>
              <c:f>Sheet1!$B$1</c:f>
              <c:strCache>
                <c:ptCount val="1"/>
                <c:pt idx="0">
                  <c:v>Staff Time</c:v>
                </c:pt>
              </c:strCache>
            </c:strRef>
          </c:tx>
          <c:invertIfNegative val="0"/>
          <c:cat>
            <c:strRef>
              <c:f>Sheet1!$A$2:$A$4</c:f>
              <c:strCache>
                <c:ptCount val="3"/>
                <c:pt idx="0">
                  <c:v>RP</c:v>
                </c:pt>
                <c:pt idx="1">
                  <c:v>MI</c:v>
                </c:pt>
                <c:pt idx="2">
                  <c:v>CM</c:v>
                </c:pt>
              </c:strCache>
            </c:strRef>
          </c:cat>
          <c:val>
            <c:numRef>
              <c:f>Sheet1!$B$2:$B$4</c:f>
              <c:numCache>
                <c:formatCode>General</c:formatCode>
                <c:ptCount val="3"/>
                <c:pt idx="0">
                  <c:v>8</c:v>
                </c:pt>
                <c:pt idx="1">
                  <c:v>24</c:v>
                </c:pt>
                <c:pt idx="2">
                  <c:v>46</c:v>
                </c:pt>
              </c:numCache>
            </c:numRef>
          </c:val>
        </c:ser>
        <c:ser>
          <c:idx val="1"/>
          <c:order val="1"/>
          <c:tx>
            <c:strRef>
              <c:f>Sheet1!$C$1</c:f>
              <c:strCache>
                <c:ptCount val="1"/>
                <c:pt idx="0">
                  <c:v>Admin Support</c:v>
                </c:pt>
              </c:strCache>
            </c:strRef>
          </c:tx>
          <c:invertIfNegative val="0"/>
          <c:cat>
            <c:strRef>
              <c:f>Sheet1!$A$2:$A$4</c:f>
              <c:strCache>
                <c:ptCount val="3"/>
                <c:pt idx="0">
                  <c:v>RP</c:v>
                </c:pt>
                <c:pt idx="1">
                  <c:v>MI</c:v>
                </c:pt>
                <c:pt idx="2">
                  <c:v>CM</c:v>
                </c:pt>
              </c:strCache>
            </c:strRef>
          </c:cat>
          <c:val>
            <c:numRef>
              <c:f>Sheet1!$C$2:$C$4</c:f>
              <c:numCache>
                <c:formatCode>General</c:formatCode>
                <c:ptCount val="3"/>
                <c:pt idx="0">
                  <c:v>7</c:v>
                </c:pt>
                <c:pt idx="1">
                  <c:v>10</c:v>
                </c:pt>
                <c:pt idx="2">
                  <c:v>45</c:v>
                </c:pt>
              </c:numCache>
            </c:numRef>
          </c:val>
        </c:ser>
        <c:ser>
          <c:idx val="2"/>
          <c:order val="2"/>
          <c:tx>
            <c:strRef>
              <c:f>Sheet1!$D$1</c:f>
              <c:strCache>
                <c:ptCount val="1"/>
                <c:pt idx="0">
                  <c:v>Philosophy</c:v>
                </c:pt>
              </c:strCache>
            </c:strRef>
          </c:tx>
          <c:invertIfNegative val="0"/>
          <c:cat>
            <c:strRef>
              <c:f>Sheet1!$A$2:$A$4</c:f>
              <c:strCache>
                <c:ptCount val="3"/>
                <c:pt idx="0">
                  <c:v>RP</c:v>
                </c:pt>
                <c:pt idx="1">
                  <c:v>MI</c:v>
                </c:pt>
                <c:pt idx="2">
                  <c:v>CM</c:v>
                </c:pt>
              </c:strCache>
            </c:strRef>
          </c:cat>
          <c:val>
            <c:numRef>
              <c:f>Sheet1!$D$2:$D$4</c:f>
              <c:numCache>
                <c:formatCode>General</c:formatCode>
                <c:ptCount val="3"/>
                <c:pt idx="0">
                  <c:v>7</c:v>
                </c:pt>
                <c:pt idx="1">
                  <c:v>16</c:v>
                </c:pt>
                <c:pt idx="2">
                  <c:v>48</c:v>
                </c:pt>
              </c:numCache>
            </c:numRef>
          </c:val>
        </c:ser>
        <c:ser>
          <c:idx val="3"/>
          <c:order val="3"/>
          <c:tx>
            <c:strRef>
              <c:f>Sheet1!$E$1</c:f>
              <c:strCache>
                <c:ptCount val="1"/>
                <c:pt idx="0">
                  <c:v>Skills Needed</c:v>
                </c:pt>
              </c:strCache>
            </c:strRef>
          </c:tx>
          <c:invertIfNegative val="0"/>
          <c:cat>
            <c:strRef>
              <c:f>Sheet1!$A$2:$A$4</c:f>
              <c:strCache>
                <c:ptCount val="3"/>
                <c:pt idx="0">
                  <c:v>RP</c:v>
                </c:pt>
                <c:pt idx="1">
                  <c:v>MI</c:v>
                </c:pt>
                <c:pt idx="2">
                  <c:v>CM</c:v>
                </c:pt>
              </c:strCache>
            </c:strRef>
          </c:cat>
          <c:val>
            <c:numRef>
              <c:f>Sheet1!$E$2:$E$4</c:f>
              <c:numCache>
                <c:formatCode>General</c:formatCode>
                <c:ptCount val="3"/>
                <c:pt idx="0">
                  <c:v>21</c:v>
                </c:pt>
                <c:pt idx="1">
                  <c:v>57</c:v>
                </c:pt>
                <c:pt idx="2">
                  <c:v>63</c:v>
                </c:pt>
              </c:numCache>
            </c:numRef>
          </c:val>
        </c:ser>
        <c:ser>
          <c:idx val="4"/>
          <c:order val="4"/>
          <c:tx>
            <c:strRef>
              <c:f>Sheet1!$F$1</c:f>
              <c:strCache>
                <c:ptCount val="1"/>
                <c:pt idx="0">
                  <c:v>Resources</c:v>
                </c:pt>
              </c:strCache>
            </c:strRef>
          </c:tx>
          <c:invertIfNegative val="0"/>
          <c:cat>
            <c:strRef>
              <c:f>Sheet1!$A$2:$A$4</c:f>
              <c:strCache>
                <c:ptCount val="3"/>
                <c:pt idx="0">
                  <c:v>RP</c:v>
                </c:pt>
                <c:pt idx="1">
                  <c:v>MI</c:v>
                </c:pt>
                <c:pt idx="2">
                  <c:v>CM</c:v>
                </c:pt>
              </c:strCache>
            </c:strRef>
          </c:cat>
          <c:val>
            <c:numRef>
              <c:f>Sheet1!$F$2:$F$4</c:f>
              <c:numCache>
                <c:formatCode>General</c:formatCode>
                <c:ptCount val="3"/>
                <c:pt idx="0">
                  <c:v>40</c:v>
                </c:pt>
                <c:pt idx="1">
                  <c:v>52</c:v>
                </c:pt>
                <c:pt idx="2">
                  <c:v>60</c:v>
                </c:pt>
              </c:numCache>
            </c:numRef>
          </c:val>
        </c:ser>
        <c:ser>
          <c:idx val="5"/>
          <c:order val="5"/>
          <c:tx>
            <c:strRef>
              <c:f>Sheet1!$G$1</c:f>
              <c:strCache>
                <c:ptCount val="1"/>
                <c:pt idx="0">
                  <c:v>Costs</c:v>
                </c:pt>
              </c:strCache>
            </c:strRef>
          </c:tx>
          <c:invertIfNegative val="0"/>
          <c:cat>
            <c:strRef>
              <c:f>Sheet1!$A$2:$A$4</c:f>
              <c:strCache>
                <c:ptCount val="3"/>
                <c:pt idx="0">
                  <c:v>RP</c:v>
                </c:pt>
                <c:pt idx="1">
                  <c:v>MI</c:v>
                </c:pt>
                <c:pt idx="2">
                  <c:v>CM</c:v>
                </c:pt>
              </c:strCache>
            </c:strRef>
          </c:cat>
          <c:val>
            <c:numRef>
              <c:f>Sheet1!$G$2:$G$4</c:f>
              <c:numCache>
                <c:formatCode>General</c:formatCode>
                <c:ptCount val="3"/>
                <c:pt idx="0">
                  <c:v>27</c:v>
                </c:pt>
                <c:pt idx="1">
                  <c:v>36</c:v>
                </c:pt>
                <c:pt idx="2">
                  <c:v>75</c:v>
                </c:pt>
              </c:numCache>
            </c:numRef>
          </c:val>
        </c:ser>
        <c:dLbls>
          <c:showLegendKey val="0"/>
          <c:showVal val="0"/>
          <c:showCatName val="0"/>
          <c:showSerName val="0"/>
          <c:showPercent val="0"/>
          <c:showBubbleSize val="0"/>
        </c:dLbls>
        <c:gapWidth val="150"/>
        <c:axId val="119023488"/>
        <c:axId val="119025024"/>
      </c:barChart>
      <c:catAx>
        <c:axId val="119023488"/>
        <c:scaling>
          <c:orientation val="minMax"/>
        </c:scaling>
        <c:delete val="0"/>
        <c:axPos val="b"/>
        <c:majorTickMark val="in"/>
        <c:minorTickMark val="none"/>
        <c:tickLblPos val="nextTo"/>
        <c:crossAx val="119025024"/>
        <c:crosses val="autoZero"/>
        <c:auto val="1"/>
        <c:lblAlgn val="ctr"/>
        <c:lblOffset val="100"/>
        <c:noMultiLvlLbl val="0"/>
      </c:catAx>
      <c:valAx>
        <c:axId val="119025024"/>
        <c:scaling>
          <c:orientation val="minMax"/>
          <c:max val="100"/>
        </c:scaling>
        <c:delete val="0"/>
        <c:axPos val="l"/>
        <c:majorGridlines/>
        <c:title>
          <c:tx>
            <c:rich>
              <a:bodyPr rot="-5400000" vert="horz"/>
              <a:lstStyle/>
              <a:p>
                <a:pPr>
                  <a:defRPr/>
                </a:pPr>
                <a:r>
                  <a:rPr lang="en-US" dirty="0" smtClean="0"/>
                  <a:t>PERCENT</a:t>
                </a:r>
                <a:endParaRPr lang="en-US" dirty="0"/>
              </a:p>
            </c:rich>
          </c:tx>
          <c:overlay val="0"/>
        </c:title>
        <c:numFmt formatCode="General" sourceLinked="1"/>
        <c:majorTickMark val="none"/>
        <c:minorTickMark val="none"/>
        <c:tickLblPos val="nextTo"/>
        <c:crossAx val="119023488"/>
        <c:crosses val="autoZero"/>
        <c:crossBetween val="between"/>
      </c:valAx>
    </c:plotArea>
    <c:legend>
      <c:legendPos val="r"/>
      <c:layout>
        <c:manualLayout>
          <c:xMode val="edge"/>
          <c:yMode val="edge"/>
          <c:x val="0.18243972725058852"/>
          <c:y val="0.10628846134155207"/>
          <c:w val="0.26867960569039695"/>
          <c:h val="0.36851238442398859"/>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A5F68-D172-4CE5-B54E-73D363FB4EDF}" type="doc">
      <dgm:prSet loTypeId="urn:microsoft.com/office/officeart/2005/8/layout/venn1" loCatId="relationship" qsTypeId="urn:microsoft.com/office/officeart/2005/8/quickstyle/simple1" qsCatId="simple" csTypeId="urn:microsoft.com/office/officeart/2005/8/colors/accent1_2" csCatId="accent1" phldr="1"/>
      <dgm:spPr/>
    </dgm:pt>
    <dgm:pt modelId="{2C35F56E-44C2-4CB9-81AC-A73BFF18EDEA}">
      <dgm:prSet phldrT="[Text]"/>
      <dgm:spPr>
        <a:ln w="28575">
          <a:solidFill>
            <a:schemeClr val="bg1"/>
          </a:solidFill>
        </a:ln>
      </dgm:spPr>
      <dgm:t>
        <a:bodyPr/>
        <a:lstStyle/>
        <a:p>
          <a:endParaRPr lang="en-US" dirty="0" smtClean="0"/>
        </a:p>
        <a:p>
          <a:r>
            <a:rPr lang="en-US" dirty="0" smtClean="0"/>
            <a:t>CM</a:t>
          </a:r>
          <a:endParaRPr lang="en-US" dirty="0"/>
        </a:p>
      </dgm:t>
    </dgm:pt>
    <dgm:pt modelId="{C52C1DDB-6B26-408F-BD59-CA293BC9F26C}" type="parTrans" cxnId="{E5405F57-0EF0-4DCB-B422-0CC63CA01A36}">
      <dgm:prSet/>
      <dgm:spPr/>
      <dgm:t>
        <a:bodyPr/>
        <a:lstStyle/>
        <a:p>
          <a:endParaRPr lang="en-US"/>
        </a:p>
      </dgm:t>
    </dgm:pt>
    <dgm:pt modelId="{51BC5BC6-6AC7-4AFF-8B7A-45326E297D50}" type="sibTrans" cxnId="{E5405F57-0EF0-4DCB-B422-0CC63CA01A36}">
      <dgm:prSet/>
      <dgm:spPr/>
      <dgm:t>
        <a:bodyPr/>
        <a:lstStyle/>
        <a:p>
          <a:endParaRPr lang="en-US"/>
        </a:p>
      </dgm:t>
    </dgm:pt>
    <dgm:pt modelId="{C155D860-4161-41C2-B2B3-D05316AD6008}">
      <dgm:prSet phldrT="[Text]"/>
      <dgm:spPr>
        <a:solidFill>
          <a:schemeClr val="accent2">
            <a:lumMod val="75000"/>
            <a:alpha val="50000"/>
          </a:schemeClr>
        </a:solidFill>
      </dgm:spPr>
      <dgm:t>
        <a:bodyPr/>
        <a:lstStyle/>
        <a:p>
          <a:pPr algn="l"/>
          <a:r>
            <a:rPr lang="en-US" dirty="0" smtClean="0"/>
            <a:t>CBT</a:t>
          </a:r>
          <a:endParaRPr lang="en-US" dirty="0"/>
        </a:p>
      </dgm:t>
    </dgm:pt>
    <dgm:pt modelId="{22390862-B88E-49EA-B8E9-20CC8F46CD56}" type="parTrans" cxnId="{30611CBB-48CA-4A0F-ACE9-C7F979805147}">
      <dgm:prSet/>
      <dgm:spPr/>
      <dgm:t>
        <a:bodyPr/>
        <a:lstStyle/>
        <a:p>
          <a:endParaRPr lang="en-US"/>
        </a:p>
      </dgm:t>
    </dgm:pt>
    <dgm:pt modelId="{7D0F4206-FCC6-4709-B984-0772B7A7F9B1}" type="sibTrans" cxnId="{30611CBB-48CA-4A0F-ACE9-C7F979805147}">
      <dgm:prSet/>
      <dgm:spPr/>
      <dgm:t>
        <a:bodyPr/>
        <a:lstStyle/>
        <a:p>
          <a:endParaRPr lang="en-US"/>
        </a:p>
      </dgm:t>
    </dgm:pt>
    <dgm:pt modelId="{4D4DCDC3-D78D-4BC6-ACBF-832E5228E5F4}">
      <dgm:prSet phldrT="[Text]"/>
      <dgm:spPr>
        <a:solidFill>
          <a:schemeClr val="accent4">
            <a:lumMod val="60000"/>
            <a:lumOff val="40000"/>
            <a:alpha val="50000"/>
          </a:schemeClr>
        </a:solidFill>
      </dgm:spPr>
      <dgm:t>
        <a:bodyPr anchor="ctr" anchorCtr="1"/>
        <a:lstStyle/>
        <a:p>
          <a:pPr marL="173038" indent="0" algn="r"/>
          <a:r>
            <a:rPr lang="en-US" dirty="0" smtClean="0"/>
            <a:t>CRA</a:t>
          </a:r>
          <a:endParaRPr lang="en-US" dirty="0"/>
        </a:p>
      </dgm:t>
    </dgm:pt>
    <dgm:pt modelId="{E445DA68-8964-4690-A322-2A7D817CEF3B}" type="parTrans" cxnId="{41D2FF55-DB65-4AA0-89C4-6A902BDD3F22}">
      <dgm:prSet/>
      <dgm:spPr/>
      <dgm:t>
        <a:bodyPr/>
        <a:lstStyle/>
        <a:p>
          <a:endParaRPr lang="en-US"/>
        </a:p>
      </dgm:t>
    </dgm:pt>
    <dgm:pt modelId="{2D70C489-7532-4CAA-B32E-A70389C2A6D6}" type="sibTrans" cxnId="{41D2FF55-DB65-4AA0-89C4-6A902BDD3F22}">
      <dgm:prSet/>
      <dgm:spPr/>
      <dgm:t>
        <a:bodyPr/>
        <a:lstStyle/>
        <a:p>
          <a:endParaRPr lang="en-US"/>
        </a:p>
      </dgm:t>
    </dgm:pt>
    <dgm:pt modelId="{6556DCCC-714F-458E-BA7E-B3B60BAC01C0}" type="pres">
      <dgm:prSet presAssocID="{74DA5F68-D172-4CE5-B54E-73D363FB4EDF}" presName="compositeShape" presStyleCnt="0">
        <dgm:presLayoutVars>
          <dgm:chMax val="7"/>
          <dgm:dir/>
          <dgm:resizeHandles val="exact"/>
        </dgm:presLayoutVars>
      </dgm:prSet>
      <dgm:spPr/>
    </dgm:pt>
    <dgm:pt modelId="{A3958DA6-D555-4FD4-8659-0BCD60CAC5A9}" type="pres">
      <dgm:prSet presAssocID="{2C35F56E-44C2-4CB9-81AC-A73BFF18EDEA}" presName="circ1" presStyleLbl="vennNode1" presStyleIdx="0" presStyleCnt="3" custScaleX="109963" custScaleY="111709" custLinFactNeighborX="77834" custLinFactNeighborY="22825"/>
      <dgm:spPr/>
      <dgm:t>
        <a:bodyPr/>
        <a:lstStyle/>
        <a:p>
          <a:endParaRPr lang="en-US"/>
        </a:p>
      </dgm:t>
    </dgm:pt>
    <dgm:pt modelId="{08052CF2-33F5-463F-B400-C0D57AB83F6F}" type="pres">
      <dgm:prSet presAssocID="{2C35F56E-44C2-4CB9-81AC-A73BFF18EDEA}" presName="circ1Tx" presStyleLbl="revTx" presStyleIdx="0" presStyleCnt="0">
        <dgm:presLayoutVars>
          <dgm:chMax val="0"/>
          <dgm:chPref val="0"/>
          <dgm:bulletEnabled val="1"/>
        </dgm:presLayoutVars>
      </dgm:prSet>
      <dgm:spPr/>
      <dgm:t>
        <a:bodyPr/>
        <a:lstStyle/>
        <a:p>
          <a:endParaRPr lang="en-US"/>
        </a:p>
      </dgm:t>
    </dgm:pt>
    <dgm:pt modelId="{0A4798D9-CF11-4649-A779-0FFF4E27F7AF}" type="pres">
      <dgm:prSet presAssocID="{C155D860-4161-41C2-B2B3-D05316AD6008}" presName="circ2" presStyleLbl="vennNode1" presStyleIdx="1" presStyleCnt="3" custScaleX="116399" custScaleY="112770" custLinFactNeighborX="-74458" custLinFactNeighborY="-40349"/>
      <dgm:spPr/>
      <dgm:t>
        <a:bodyPr/>
        <a:lstStyle/>
        <a:p>
          <a:endParaRPr lang="en-US"/>
        </a:p>
      </dgm:t>
    </dgm:pt>
    <dgm:pt modelId="{B5374C2A-3E2B-4946-93F5-41F8AABBC97B}" type="pres">
      <dgm:prSet presAssocID="{C155D860-4161-41C2-B2B3-D05316AD6008}" presName="circ2Tx" presStyleLbl="revTx" presStyleIdx="0" presStyleCnt="0">
        <dgm:presLayoutVars>
          <dgm:chMax val="0"/>
          <dgm:chPref val="0"/>
          <dgm:bulletEnabled val="1"/>
        </dgm:presLayoutVars>
      </dgm:prSet>
      <dgm:spPr/>
      <dgm:t>
        <a:bodyPr/>
        <a:lstStyle/>
        <a:p>
          <a:endParaRPr lang="en-US"/>
        </a:p>
      </dgm:t>
    </dgm:pt>
    <dgm:pt modelId="{C480D241-6E07-40EF-964B-5973CBB1C2AA}" type="pres">
      <dgm:prSet presAssocID="{4D4DCDC3-D78D-4BC6-ACBF-832E5228E5F4}" presName="circ3" presStyleLbl="vennNode1" presStyleIdx="2" presStyleCnt="3" custScaleX="79001" custScaleY="80103" custLinFactNeighborX="75949" custLinFactNeighborY="-40405"/>
      <dgm:spPr/>
      <dgm:t>
        <a:bodyPr/>
        <a:lstStyle/>
        <a:p>
          <a:endParaRPr lang="en-US"/>
        </a:p>
      </dgm:t>
    </dgm:pt>
    <dgm:pt modelId="{2E549ADE-915A-4EBE-9878-A8EAD816D318}" type="pres">
      <dgm:prSet presAssocID="{4D4DCDC3-D78D-4BC6-ACBF-832E5228E5F4}" presName="circ3Tx" presStyleLbl="revTx" presStyleIdx="0" presStyleCnt="0">
        <dgm:presLayoutVars>
          <dgm:chMax val="0"/>
          <dgm:chPref val="0"/>
          <dgm:bulletEnabled val="1"/>
        </dgm:presLayoutVars>
      </dgm:prSet>
      <dgm:spPr/>
      <dgm:t>
        <a:bodyPr/>
        <a:lstStyle/>
        <a:p>
          <a:endParaRPr lang="en-US"/>
        </a:p>
      </dgm:t>
    </dgm:pt>
  </dgm:ptLst>
  <dgm:cxnLst>
    <dgm:cxn modelId="{7068D632-71FF-445A-B111-D69658A484F0}" type="presOf" srcId="{C155D860-4161-41C2-B2B3-D05316AD6008}" destId="{0A4798D9-CF11-4649-A779-0FFF4E27F7AF}" srcOrd="0" destOrd="0" presId="urn:microsoft.com/office/officeart/2005/8/layout/venn1"/>
    <dgm:cxn modelId="{30611CBB-48CA-4A0F-ACE9-C7F979805147}" srcId="{74DA5F68-D172-4CE5-B54E-73D363FB4EDF}" destId="{C155D860-4161-41C2-B2B3-D05316AD6008}" srcOrd="1" destOrd="0" parTransId="{22390862-B88E-49EA-B8E9-20CC8F46CD56}" sibTransId="{7D0F4206-FCC6-4709-B984-0772B7A7F9B1}"/>
    <dgm:cxn modelId="{D99B5C95-F819-4512-855A-F085B91FCE0B}" type="presOf" srcId="{4D4DCDC3-D78D-4BC6-ACBF-832E5228E5F4}" destId="{2E549ADE-915A-4EBE-9878-A8EAD816D318}" srcOrd="1" destOrd="0" presId="urn:microsoft.com/office/officeart/2005/8/layout/venn1"/>
    <dgm:cxn modelId="{A7FE7E6E-DC6D-4908-AC1F-85ED56DF735D}" type="presOf" srcId="{74DA5F68-D172-4CE5-B54E-73D363FB4EDF}" destId="{6556DCCC-714F-458E-BA7E-B3B60BAC01C0}" srcOrd="0" destOrd="0" presId="urn:microsoft.com/office/officeart/2005/8/layout/venn1"/>
    <dgm:cxn modelId="{225108EF-8DFC-4BFB-9C5B-C7564DE6E25A}" type="presOf" srcId="{4D4DCDC3-D78D-4BC6-ACBF-832E5228E5F4}" destId="{C480D241-6E07-40EF-964B-5973CBB1C2AA}" srcOrd="0" destOrd="0" presId="urn:microsoft.com/office/officeart/2005/8/layout/venn1"/>
    <dgm:cxn modelId="{C03789EC-D15F-414D-8B17-8057911ABFD5}" type="presOf" srcId="{2C35F56E-44C2-4CB9-81AC-A73BFF18EDEA}" destId="{08052CF2-33F5-463F-B400-C0D57AB83F6F}" srcOrd="1" destOrd="0" presId="urn:microsoft.com/office/officeart/2005/8/layout/venn1"/>
    <dgm:cxn modelId="{41D2FF55-DB65-4AA0-89C4-6A902BDD3F22}" srcId="{74DA5F68-D172-4CE5-B54E-73D363FB4EDF}" destId="{4D4DCDC3-D78D-4BC6-ACBF-832E5228E5F4}" srcOrd="2" destOrd="0" parTransId="{E445DA68-8964-4690-A322-2A7D817CEF3B}" sibTransId="{2D70C489-7532-4CAA-B32E-A70389C2A6D6}"/>
    <dgm:cxn modelId="{00283B27-24BB-40A2-9BB6-04871732E4C9}" type="presOf" srcId="{C155D860-4161-41C2-B2B3-D05316AD6008}" destId="{B5374C2A-3E2B-4946-93F5-41F8AABBC97B}" srcOrd="1" destOrd="0" presId="urn:microsoft.com/office/officeart/2005/8/layout/venn1"/>
    <dgm:cxn modelId="{B7D9FCC3-7B0C-4345-AEAF-4249FDB7D687}" type="presOf" srcId="{2C35F56E-44C2-4CB9-81AC-A73BFF18EDEA}" destId="{A3958DA6-D555-4FD4-8659-0BCD60CAC5A9}" srcOrd="0" destOrd="0" presId="urn:microsoft.com/office/officeart/2005/8/layout/venn1"/>
    <dgm:cxn modelId="{E5405F57-0EF0-4DCB-B422-0CC63CA01A36}" srcId="{74DA5F68-D172-4CE5-B54E-73D363FB4EDF}" destId="{2C35F56E-44C2-4CB9-81AC-A73BFF18EDEA}" srcOrd="0" destOrd="0" parTransId="{C52C1DDB-6B26-408F-BD59-CA293BC9F26C}" sibTransId="{51BC5BC6-6AC7-4AFF-8B7A-45326E297D50}"/>
    <dgm:cxn modelId="{95B7706A-085E-408B-A8B0-A0FFFB99B0AF}" type="presParOf" srcId="{6556DCCC-714F-458E-BA7E-B3B60BAC01C0}" destId="{A3958DA6-D555-4FD4-8659-0BCD60CAC5A9}" srcOrd="0" destOrd="0" presId="urn:microsoft.com/office/officeart/2005/8/layout/venn1"/>
    <dgm:cxn modelId="{7B59F1CF-C530-46E3-8338-193F4EE20A76}" type="presParOf" srcId="{6556DCCC-714F-458E-BA7E-B3B60BAC01C0}" destId="{08052CF2-33F5-463F-B400-C0D57AB83F6F}" srcOrd="1" destOrd="0" presId="urn:microsoft.com/office/officeart/2005/8/layout/venn1"/>
    <dgm:cxn modelId="{F1446EE6-29A5-4D73-B46D-1D716612E4D0}" type="presParOf" srcId="{6556DCCC-714F-458E-BA7E-B3B60BAC01C0}" destId="{0A4798D9-CF11-4649-A779-0FFF4E27F7AF}" srcOrd="2" destOrd="0" presId="urn:microsoft.com/office/officeart/2005/8/layout/venn1"/>
    <dgm:cxn modelId="{6EE04E20-6D77-470B-8DFF-0C5E368F2A51}" type="presParOf" srcId="{6556DCCC-714F-458E-BA7E-B3B60BAC01C0}" destId="{B5374C2A-3E2B-4946-93F5-41F8AABBC97B}" srcOrd="3" destOrd="0" presId="urn:microsoft.com/office/officeart/2005/8/layout/venn1"/>
    <dgm:cxn modelId="{5AE301AD-6FB9-4D55-AE2F-16068D33C29B}" type="presParOf" srcId="{6556DCCC-714F-458E-BA7E-B3B60BAC01C0}" destId="{C480D241-6E07-40EF-964B-5973CBB1C2AA}" srcOrd="4" destOrd="0" presId="urn:microsoft.com/office/officeart/2005/8/layout/venn1"/>
    <dgm:cxn modelId="{C15D4B30-E312-463F-B847-6852A4988443}" type="presParOf" srcId="{6556DCCC-714F-458E-BA7E-B3B60BAC01C0}" destId="{2E549ADE-915A-4EBE-9878-A8EAD816D31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0225"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9" y="0"/>
            <a:ext cx="3070225" cy="471488"/>
          </a:xfrm>
          <a:prstGeom prst="rect">
            <a:avLst/>
          </a:prstGeom>
        </p:spPr>
        <p:txBody>
          <a:bodyPr vert="horz" lIns="91440" tIns="45720" rIns="91440" bIns="45720" rtlCol="0"/>
          <a:lstStyle>
            <a:lvl1pPr algn="r">
              <a:defRPr sz="1200"/>
            </a:lvl1pPr>
          </a:lstStyle>
          <a:p>
            <a:fld id="{C73CE969-96E8-4836-BEA0-0624F266EFDD}" type="datetimeFigureOut">
              <a:rPr lang="en-US" smtClean="0"/>
              <a:t>2/24/2014</a:t>
            </a:fld>
            <a:endParaRPr lang="en-US"/>
          </a:p>
        </p:txBody>
      </p:sp>
      <p:sp>
        <p:nvSpPr>
          <p:cNvPr id="4" name="Footer Placeholder 3"/>
          <p:cNvSpPr>
            <a:spLocks noGrp="1"/>
          </p:cNvSpPr>
          <p:nvPr>
            <p:ph type="ftr" sz="quarter" idx="2"/>
          </p:nvPr>
        </p:nvSpPr>
        <p:spPr>
          <a:xfrm>
            <a:off x="1" y="8956675"/>
            <a:ext cx="3070225" cy="471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9" y="8956675"/>
            <a:ext cx="3070225" cy="471488"/>
          </a:xfrm>
          <a:prstGeom prst="rect">
            <a:avLst/>
          </a:prstGeom>
        </p:spPr>
        <p:txBody>
          <a:bodyPr vert="horz" lIns="91440" tIns="45720" rIns="91440" bIns="45720" rtlCol="0" anchor="b"/>
          <a:lstStyle>
            <a:lvl1pPr algn="r">
              <a:defRPr sz="1200"/>
            </a:lvl1pPr>
          </a:lstStyle>
          <a:p>
            <a:fld id="{5F737B6B-C8BA-46C2-BEC7-BED435E1DD9C}" type="slidenum">
              <a:rPr lang="en-US" smtClean="0"/>
              <a:t>‹#›</a:t>
            </a:fld>
            <a:endParaRPr lang="en-US"/>
          </a:p>
        </p:txBody>
      </p:sp>
    </p:spTree>
    <p:extLst>
      <p:ext uri="{BB962C8B-B14F-4D97-AF65-F5344CB8AC3E}">
        <p14:creationId xmlns:p14="http://schemas.microsoft.com/office/powerpoint/2010/main" val="3817780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1488"/>
          </a:xfrm>
          <a:prstGeom prst="rect">
            <a:avLst/>
          </a:prstGeom>
        </p:spPr>
        <p:txBody>
          <a:bodyPr vert="horz" lIns="93031" tIns="46516" rIns="93031" bIns="465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14101" y="0"/>
            <a:ext cx="3070860" cy="471488"/>
          </a:xfrm>
          <a:prstGeom prst="rect">
            <a:avLst/>
          </a:prstGeom>
        </p:spPr>
        <p:txBody>
          <a:bodyPr vert="horz" lIns="93031" tIns="46516" rIns="93031" bIns="46516" rtlCol="0"/>
          <a:lstStyle>
            <a:lvl1pPr algn="r" fontAlgn="auto">
              <a:spcBef>
                <a:spcPts val="0"/>
              </a:spcBef>
              <a:spcAft>
                <a:spcPts val="0"/>
              </a:spcAft>
              <a:defRPr sz="1200">
                <a:latin typeface="+mn-lt"/>
                <a:ea typeface="+mn-ea"/>
                <a:cs typeface="+mn-cs"/>
              </a:defRPr>
            </a:lvl1pPr>
          </a:lstStyle>
          <a:p>
            <a:pPr>
              <a:defRPr/>
            </a:pPr>
            <a:fld id="{D88B13EE-8FA6-954F-87ED-5C7CC2635F3D}" type="datetimeFigureOut">
              <a:rPr lang="en-US"/>
              <a:pPr>
                <a:defRPr/>
              </a:pPr>
              <a:t>2/24/2014</a:t>
            </a:fld>
            <a:endParaRPr lang="en-US"/>
          </a:p>
        </p:txBody>
      </p:sp>
      <p:sp>
        <p:nvSpPr>
          <p:cNvPr id="4" name="Slide Image Placeholder 3"/>
          <p:cNvSpPr>
            <a:spLocks noGrp="1" noRot="1" noChangeAspect="1"/>
          </p:cNvSpPr>
          <p:nvPr>
            <p:ph type="sldImg" idx="2"/>
          </p:nvPr>
        </p:nvSpPr>
        <p:spPr>
          <a:xfrm>
            <a:off x="1187450" y="708025"/>
            <a:ext cx="4711700" cy="3533775"/>
          </a:xfrm>
          <a:prstGeom prst="rect">
            <a:avLst/>
          </a:prstGeom>
          <a:noFill/>
          <a:ln w="12700">
            <a:solidFill>
              <a:prstClr val="black"/>
            </a:solidFill>
          </a:ln>
        </p:spPr>
        <p:txBody>
          <a:bodyPr vert="horz" lIns="93031" tIns="46516" rIns="93031" bIns="46516" rtlCol="0" anchor="ctr"/>
          <a:lstStyle/>
          <a:p>
            <a:pPr lvl="0"/>
            <a:endParaRPr lang="en-US" noProof="0"/>
          </a:p>
        </p:txBody>
      </p:sp>
      <p:sp>
        <p:nvSpPr>
          <p:cNvPr id="5" name="Notes Placeholder 4"/>
          <p:cNvSpPr>
            <a:spLocks noGrp="1"/>
          </p:cNvSpPr>
          <p:nvPr>
            <p:ph type="body" sz="quarter" idx="3"/>
          </p:nvPr>
        </p:nvSpPr>
        <p:spPr>
          <a:xfrm>
            <a:off x="708660" y="4479132"/>
            <a:ext cx="5669280" cy="4243388"/>
          </a:xfrm>
          <a:prstGeom prst="rect">
            <a:avLst/>
          </a:prstGeom>
        </p:spPr>
        <p:txBody>
          <a:bodyPr vert="horz" lIns="93031" tIns="46516" rIns="93031" bIns="4651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56627"/>
            <a:ext cx="3070860" cy="471488"/>
          </a:xfrm>
          <a:prstGeom prst="rect">
            <a:avLst/>
          </a:prstGeom>
        </p:spPr>
        <p:txBody>
          <a:bodyPr vert="horz" lIns="93031" tIns="46516" rIns="93031" bIns="465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14101" y="8956627"/>
            <a:ext cx="3070860" cy="471488"/>
          </a:xfrm>
          <a:prstGeom prst="rect">
            <a:avLst/>
          </a:prstGeom>
        </p:spPr>
        <p:txBody>
          <a:bodyPr vert="horz" lIns="93031" tIns="46516" rIns="93031" bIns="46516" rtlCol="0" anchor="b"/>
          <a:lstStyle>
            <a:lvl1pPr algn="r" fontAlgn="auto">
              <a:spcBef>
                <a:spcPts val="0"/>
              </a:spcBef>
              <a:spcAft>
                <a:spcPts val="0"/>
              </a:spcAft>
              <a:defRPr sz="1200">
                <a:latin typeface="+mn-lt"/>
                <a:ea typeface="+mn-ea"/>
                <a:cs typeface="+mn-cs"/>
              </a:defRPr>
            </a:lvl1pPr>
          </a:lstStyle>
          <a:p>
            <a:pPr>
              <a:defRPr/>
            </a:pPr>
            <a:fld id="{78AC79C4-340B-9245-BD0A-8093F24C0855}" type="slidenum">
              <a:rPr lang="en-US"/>
              <a:pPr>
                <a:defRPr/>
              </a:pPr>
              <a:t>‹#›</a:t>
            </a:fld>
            <a:endParaRPr lang="en-US"/>
          </a:p>
        </p:txBody>
      </p:sp>
    </p:spTree>
    <p:extLst>
      <p:ext uri="{BB962C8B-B14F-4D97-AF65-F5344CB8AC3E}">
        <p14:creationId xmlns:p14="http://schemas.microsoft.com/office/powerpoint/2010/main" val="3519894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cbi.nlm.nih.gov/pmc/articles/PMC2851068/#b52-spp-03-2-4"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ncbi.nlm.nih.gov/pmc/articles/PMC2851068/#b82-spp-03-2-4"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ts val="600"/>
              </a:spcBef>
            </a:pPr>
            <a:r>
              <a:rPr lang="en-US" sz="1200" kern="1200" dirty="0" smtClean="0">
                <a:solidFill>
                  <a:schemeClr val="tx1"/>
                </a:solidFill>
                <a:effectLst/>
                <a:latin typeface="+mn-lt"/>
                <a:ea typeface="ＭＳ Ｐゴシック" charset="0"/>
                <a:cs typeface="ＭＳ Ｐゴシック" charset="0"/>
              </a:rPr>
              <a:t>Thanks for the opportunity to speak with you today</a:t>
            </a:r>
          </a:p>
          <a:p>
            <a:pPr>
              <a:spcBef>
                <a:spcPts val="600"/>
              </a:spcBef>
            </a:pPr>
            <a:endParaRPr lang="en-US" sz="1200" kern="1200" dirty="0" smtClean="0">
              <a:solidFill>
                <a:schemeClr val="tx1"/>
              </a:solidFill>
              <a:effectLst/>
              <a:latin typeface="+mn-lt"/>
              <a:ea typeface="ＭＳ Ｐゴシック" charset="0"/>
              <a:cs typeface="ＭＳ Ｐゴシック" charset="0"/>
            </a:endParaRPr>
          </a:p>
          <a:p>
            <a:pPr>
              <a:spcBef>
                <a:spcPts val="600"/>
              </a:spcBef>
            </a:pPr>
            <a:r>
              <a:rPr lang="en-US" sz="1200" kern="1200" dirty="0" smtClean="0">
                <a:solidFill>
                  <a:schemeClr val="tx1"/>
                </a:solidFill>
                <a:effectLst/>
                <a:latin typeface="+mn-lt"/>
                <a:ea typeface="ＭＳ Ｐゴシック" charset="0"/>
                <a:cs typeface="ＭＳ Ｐゴシック" charset="0"/>
              </a:rPr>
              <a:t>I will begin with the discussion of the nature of addiction – considering when it starts and factors that contribute to its development, and why it is difficult for addicted people to stop, even though they may be facing horrible consequences.</a:t>
            </a:r>
          </a:p>
          <a:p>
            <a:pPr>
              <a:spcBef>
                <a:spcPts val="600"/>
              </a:spcBef>
            </a:pPr>
            <a:endParaRPr lang="en-US" sz="1200" kern="1200" dirty="0" smtClean="0">
              <a:solidFill>
                <a:schemeClr val="tx1"/>
              </a:solidFill>
              <a:effectLst/>
              <a:latin typeface="+mn-lt"/>
              <a:ea typeface="ＭＳ Ｐゴシック" charset="0"/>
              <a:cs typeface="ＭＳ Ｐゴシック" charset="0"/>
            </a:endParaRPr>
          </a:p>
          <a:p>
            <a:pPr>
              <a:spcBef>
                <a:spcPts val="600"/>
              </a:spcBef>
            </a:pPr>
            <a:r>
              <a:rPr lang="en-US" sz="1200" kern="1200" dirty="0" smtClean="0">
                <a:solidFill>
                  <a:schemeClr val="tx1"/>
                </a:solidFill>
                <a:effectLst/>
                <a:latin typeface="+mn-lt"/>
                <a:ea typeface="ＭＳ Ｐゴシック" charset="0"/>
                <a:cs typeface="ＭＳ Ｐゴシック" charset="0"/>
              </a:rPr>
              <a:t>Then I will briefly present some general information on the treatment of addiction, what the research shows us about treatment in general, and some of the challenges involved in getting research findings out into community treatment settings.</a:t>
            </a:r>
          </a:p>
          <a:p>
            <a:pPr>
              <a:spcBef>
                <a:spcPts val="600"/>
              </a:spcBef>
            </a:pPr>
            <a:endParaRPr lang="en-US" sz="1200" kern="1200" dirty="0" smtClean="0">
              <a:solidFill>
                <a:schemeClr val="tx1"/>
              </a:solidFill>
              <a:effectLst/>
              <a:latin typeface="+mn-lt"/>
              <a:ea typeface="ＭＳ Ｐゴシック" charset="0"/>
              <a:cs typeface="ＭＳ Ｐゴシック" charset="0"/>
            </a:endParaRPr>
          </a:p>
          <a:p>
            <a:pPr>
              <a:spcBef>
                <a:spcPts val="600"/>
              </a:spcBef>
            </a:pPr>
            <a:r>
              <a:rPr lang="en-US" sz="1200" kern="1200" dirty="0" smtClean="0">
                <a:solidFill>
                  <a:schemeClr val="tx1"/>
                </a:solidFill>
                <a:effectLst/>
                <a:latin typeface="+mn-lt"/>
                <a:ea typeface="ＭＳ Ｐゴシック" charset="0"/>
                <a:cs typeface="ＭＳ Ｐゴシック" charset="0"/>
              </a:rPr>
              <a:t>Next, </a:t>
            </a:r>
            <a:r>
              <a:rPr lang="en-US" sz="1200" kern="1200" dirty="0" err="1" smtClean="0">
                <a:solidFill>
                  <a:schemeClr val="tx1"/>
                </a:solidFill>
                <a:effectLst/>
                <a:latin typeface="+mn-lt"/>
                <a:ea typeface="ＭＳ Ｐゴシック" charset="0"/>
                <a:cs typeface="ＭＳ Ｐゴシック" charset="0"/>
              </a:rPr>
              <a:t>MaryLou</a:t>
            </a:r>
            <a:r>
              <a:rPr lang="en-US" sz="1200" kern="1200" dirty="0" smtClean="0">
                <a:solidFill>
                  <a:schemeClr val="tx1"/>
                </a:solidFill>
                <a:effectLst/>
                <a:latin typeface="+mn-lt"/>
                <a:ea typeface="ＭＳ Ｐゴシック" charset="0"/>
                <a:cs typeface="ＭＳ Ｐゴシック" charset="0"/>
              </a:rPr>
              <a:t> will be presenting findings and recommendations specific to the substance using parents. She’s the one who has direct experience working with addicted parents – my experience is focused more on working with non-addicted family members; the concerned parents and spouses of addicted individuals.</a:t>
            </a:r>
            <a:endParaRPr lang="en-US" sz="1200" kern="1200" dirty="0">
              <a:solidFill>
                <a:schemeClr val="tx1"/>
              </a:solidFill>
              <a:effectLst/>
              <a:latin typeface="+mn-lt"/>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66761" indent="-294909" eaLnBrk="0" hangingPunct="0">
              <a:defRPr sz="2400">
                <a:solidFill>
                  <a:schemeClr val="tx1"/>
                </a:solidFill>
                <a:latin typeface="Calibri" charset="0"/>
                <a:ea typeface="ＭＳ Ｐゴシック" charset="0"/>
              </a:defRPr>
            </a:lvl2pPr>
            <a:lvl3pPr marL="1179634" indent="-235927" eaLnBrk="0" hangingPunct="0">
              <a:defRPr sz="2400">
                <a:solidFill>
                  <a:schemeClr val="tx1"/>
                </a:solidFill>
                <a:latin typeface="Calibri" charset="0"/>
                <a:ea typeface="ＭＳ Ｐゴシック" charset="0"/>
              </a:defRPr>
            </a:lvl3pPr>
            <a:lvl4pPr marL="1651487" indent="-235927" eaLnBrk="0" hangingPunct="0">
              <a:defRPr sz="2400">
                <a:solidFill>
                  <a:schemeClr val="tx1"/>
                </a:solidFill>
                <a:latin typeface="Calibri" charset="0"/>
                <a:ea typeface="ＭＳ Ｐゴシック" charset="0"/>
              </a:defRPr>
            </a:lvl4pPr>
            <a:lvl5pPr marL="2123341" indent="-235927" eaLnBrk="0" hangingPunct="0">
              <a:defRPr sz="2400">
                <a:solidFill>
                  <a:schemeClr val="tx1"/>
                </a:solidFill>
                <a:latin typeface="Calibri" charset="0"/>
                <a:ea typeface="ＭＳ Ｐゴシック" charset="0"/>
              </a:defRPr>
            </a:lvl5pPr>
            <a:lvl6pPr marL="2595194" indent="-235927" eaLnBrk="0" fontAlgn="base" hangingPunct="0">
              <a:spcBef>
                <a:spcPct val="0"/>
              </a:spcBef>
              <a:spcAft>
                <a:spcPct val="0"/>
              </a:spcAft>
              <a:defRPr sz="2400">
                <a:solidFill>
                  <a:schemeClr val="tx1"/>
                </a:solidFill>
                <a:latin typeface="Calibri" charset="0"/>
                <a:ea typeface="ＭＳ Ｐゴシック" charset="0"/>
              </a:defRPr>
            </a:lvl6pPr>
            <a:lvl7pPr marL="3067048" indent="-235927" eaLnBrk="0" fontAlgn="base" hangingPunct="0">
              <a:spcBef>
                <a:spcPct val="0"/>
              </a:spcBef>
              <a:spcAft>
                <a:spcPct val="0"/>
              </a:spcAft>
              <a:defRPr sz="2400">
                <a:solidFill>
                  <a:schemeClr val="tx1"/>
                </a:solidFill>
                <a:latin typeface="Calibri" charset="0"/>
                <a:ea typeface="ＭＳ Ｐゴシック" charset="0"/>
              </a:defRPr>
            </a:lvl7pPr>
            <a:lvl8pPr marL="3538902" indent="-235927" eaLnBrk="0" fontAlgn="base" hangingPunct="0">
              <a:spcBef>
                <a:spcPct val="0"/>
              </a:spcBef>
              <a:spcAft>
                <a:spcPct val="0"/>
              </a:spcAft>
              <a:defRPr sz="2400">
                <a:solidFill>
                  <a:schemeClr val="tx1"/>
                </a:solidFill>
                <a:latin typeface="Calibri" charset="0"/>
                <a:ea typeface="ＭＳ Ｐゴシック" charset="0"/>
              </a:defRPr>
            </a:lvl8pPr>
            <a:lvl9pPr marL="4010755" indent="-235927"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E6C4326-80AD-5647-99DF-489CB88F6A83}" type="slidenum">
              <a:rPr lang="en-US" sz="1200"/>
              <a:pPr eaLnBrk="1" fontAlgn="base" hangingPunct="1">
                <a:spcBef>
                  <a:spcPct val="0"/>
                </a:spcBef>
                <a:spcAft>
                  <a:spcPct val="0"/>
                </a:spcAft>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smtClean="0">
                <a:latin typeface="Helvetica" pitchFamily="34" charset="0"/>
                <a:ea typeface="ＭＳ Ｐゴシック" pitchFamily="1" charset="-128"/>
              </a:rPr>
              <a:t>So, the developing brain probably plays a role in the development of drug dependence, but research has also taught us that addiction is a complex disease, influenced by a multitude of highly entangled factors.</a:t>
            </a:r>
            <a:r>
              <a:rPr lang="en-US" altLang="en-US" sz="1600" dirty="0" smtClean="0">
                <a:latin typeface="Helvetica" pitchFamily="34" charset="0"/>
                <a:ea typeface="ＭＳ Ｐゴシック" pitchFamily="1" charset="-128"/>
              </a:rPr>
              <a:t> No single factor determines whether someone will or will not become addicted to drugs. It is combination of biology, genetics, and environment, and these variables interacting very complicated ways.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smtClean="0">
              <a:latin typeface="Helvetica" pitchFamily="34" charset="0"/>
              <a:ea typeface="ＭＳ Ｐゴシック" pitchFamily="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dirty="0" smtClean="0">
                <a:latin typeface="Helvetica" pitchFamily="34" charset="0"/>
                <a:ea typeface="ＭＳ Ｐゴシック" pitchFamily="1" charset="-128"/>
              </a:rPr>
              <a:t>Let’s start with genetics and biology.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Helvetica" pitchFamily="34" charset="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10</a:t>
            </a:fld>
            <a:endParaRPr lang="en-US"/>
          </a:p>
        </p:txBody>
      </p:sp>
    </p:spTree>
    <p:extLst>
      <p:ext uri="{BB962C8B-B14F-4D97-AF65-F5344CB8AC3E}">
        <p14:creationId xmlns:p14="http://schemas.microsoft.com/office/powerpoint/2010/main" val="45434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smtClean="0">
                <a:latin typeface="Helvetica" pitchFamily="34" charset="0"/>
                <a:ea typeface="ＭＳ Ｐゴシック" pitchFamily="1" charset="-128"/>
              </a:rPr>
              <a:t>Studies have shown that 40-60 percent of the predisposition to addiction can be attributed to genetics.</a:t>
            </a:r>
            <a:r>
              <a:rPr lang="en-US" altLang="en-US" sz="1600" dirty="0" smtClean="0">
                <a:latin typeface="Helvetica" pitchFamily="34" charset="0"/>
                <a:ea typeface="ＭＳ Ｐゴシック" pitchFamily="1" charset="-128"/>
              </a:rPr>
              <a:t>  Of course, having genes that predispose you to addiction does not mean that you will necessarily become addicted. The expression of the genes to produce addiction occur only with the added impact of the environment. Taking drugs is, of course, a necessary environmental risk factor for addiction, but so are exposures to other environmental factors. Growing knowledge about the dynamic interactions of genes with the environment and developmental stage confirms addiction as a complex and disease of the brain with many contributors to its expression in individuals.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smtClean="0">
              <a:latin typeface="Helvetica" pitchFamily="34" charset="0"/>
              <a:ea typeface="ＭＳ Ｐゴシック" pitchFamily="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smtClean="0">
                <a:latin typeface="Helvetica" pitchFamily="34" charset="0"/>
                <a:ea typeface="ＭＳ Ｐゴシック" pitchFamily="1" charset="-128"/>
              </a:rPr>
              <a:t>Genome wide analyses are being used to identify novel candidate genes that increase the risk for addiction.   </a:t>
            </a:r>
            <a:r>
              <a:rPr lang="en-US" altLang="en-US" sz="1600" dirty="0" smtClean="0">
                <a:latin typeface="Helvetica" pitchFamily="34" charset="0"/>
                <a:ea typeface="ＭＳ Ｐゴシック" pitchFamily="1" charset="-128"/>
              </a:rPr>
              <a:t>Scientists have identified a cluster of three nicotinic receptor subunit genes linked to smoking quantity, nicotine dependence, and the risk of two smoking-related diseases––lung cancer and peripheral arterial disease. This new information on genetic vulnerability also suggests novel targets for the development of medications to treat tobacco addiction and related diseases. </a:t>
            </a:r>
            <a:endParaRPr lang="en-US" altLang="en-US" sz="1600" dirty="0" smtClean="0">
              <a:solidFill>
                <a:srgbClr val="0000FF"/>
              </a:solidFill>
              <a:latin typeface="Helvetica" pitchFamily="34" charset="0"/>
              <a:ea typeface="ＭＳ Ｐゴシック" pitchFamily="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Helvetica" pitchFamily="34" charset="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11</a:t>
            </a:fld>
            <a:endParaRPr lang="en-US"/>
          </a:p>
        </p:txBody>
      </p:sp>
    </p:spTree>
    <p:extLst>
      <p:ext uri="{BB962C8B-B14F-4D97-AF65-F5344CB8AC3E}">
        <p14:creationId xmlns:p14="http://schemas.microsoft.com/office/powerpoint/2010/main" val="78711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smtClean="0">
                <a:latin typeface="Helvetica" pitchFamily="34" charset="0"/>
                <a:ea typeface="ＭＳ Ｐゴシック" pitchFamily="1" charset="-128"/>
              </a:rPr>
              <a:t>Individual physiological differences can also contribute to a person’s susceptibility to addiction. For example, the level of dopamine receptors in a person’s brain can influence whether they “like or dislike” the effects of a particular drug.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600" b="1" dirty="0" smtClean="0">
              <a:latin typeface="Helvetica" pitchFamily="34" charset="0"/>
              <a:ea typeface="ＭＳ Ｐゴシック" pitchFamily="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smtClean="0">
                <a:latin typeface="Helvetica" pitchFamily="34" charset="0"/>
                <a:ea typeface="ＭＳ Ｐゴシック" pitchFamily="1" charset="-128"/>
              </a:rPr>
              <a:t>Dopamine is a brain chemical involved in many different functions including </a:t>
            </a:r>
            <a:r>
              <a:rPr lang="en-US" altLang="en-US" sz="1600" dirty="0" smtClean="0">
                <a:latin typeface="Helvetica" pitchFamily="34" charset="0"/>
                <a:ea typeface="ＭＳ Ｐゴシック" pitchFamily="1" charset="-128"/>
              </a:rPr>
              <a:t>movement, </a:t>
            </a:r>
            <a:r>
              <a:rPr lang="en-US" altLang="en-US" sz="1600" b="0" dirty="0" smtClean="0">
                <a:latin typeface="Helvetica" pitchFamily="34" charset="0"/>
                <a:ea typeface="ＭＳ Ｐゴシック" pitchFamily="1" charset="-128"/>
              </a:rPr>
              <a:t>m</a:t>
            </a:r>
            <a:r>
              <a:rPr lang="en-US" altLang="en-US" sz="1600" dirty="0" smtClean="0">
                <a:latin typeface="Helvetica" pitchFamily="34" charset="0"/>
                <a:ea typeface="ＭＳ Ｐゴシック" pitchFamily="1" charset="-128"/>
              </a:rPr>
              <a:t>otivation, reward — </a:t>
            </a:r>
            <a:r>
              <a:rPr lang="en-US" altLang="en-US" sz="1600" b="1" dirty="0" smtClean="0">
                <a:latin typeface="Helvetica" pitchFamily="34" charset="0"/>
                <a:ea typeface="ＭＳ Ｐゴシック" pitchFamily="1" charset="-128"/>
              </a:rPr>
              <a:t>and</a:t>
            </a:r>
            <a:r>
              <a:rPr lang="en-US" altLang="en-US" sz="1600" dirty="0" smtClean="0">
                <a:latin typeface="Helvetica" pitchFamily="34" charset="0"/>
                <a:ea typeface="ＭＳ Ｐゴシック" pitchFamily="1" charset="-128"/>
              </a:rPr>
              <a:t> addiction. Nearly all drugs of abuse directly or indirectly increase dopamine in the pleasure and motivation pathways and in so doing, alter the normal communication between neurons.</a:t>
            </a:r>
            <a:endParaRPr lang="en-US" sz="16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600" b="1" dirty="0" smtClean="0">
              <a:latin typeface="Helvetica" pitchFamily="34" charset="0"/>
              <a:ea typeface="ＭＳ Ｐゴシック" pitchFamily="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dirty="0" smtClean="0">
                <a:latin typeface="Helvetica" pitchFamily="34" charset="0"/>
                <a:ea typeface="ＭＳ Ｐゴシック" pitchFamily="1" charset="-128"/>
              </a:rPr>
              <a:t>Because</a:t>
            </a:r>
            <a:r>
              <a:rPr lang="en-US" altLang="en-US" sz="1600" b="1" dirty="0" smtClean="0">
                <a:latin typeface="Helvetica" pitchFamily="34" charset="0"/>
                <a:ea typeface="ＭＳ Ｐゴシック" pitchFamily="1" charset="-128"/>
              </a:rPr>
              <a:t> </a:t>
            </a:r>
            <a:r>
              <a:rPr lang="en-US" altLang="en-US" sz="1600" dirty="0" smtClean="0">
                <a:latin typeface="Helvetica" pitchFamily="34" charset="0"/>
                <a:ea typeface="ＭＳ Ｐゴシック" pitchFamily="1" charset="-128"/>
              </a:rPr>
              <a:t>dopamine is involved in the rewarding effects of drugs of abuse, it was hypothesized in this study that normal variation in the of number of dopamine receptors in a person’s brain could influence their response to drug exposure.  To test this, human subjects were given the stimulant methylphenidate (Ritalin), their brains’ were imaged using PET, and they were asked whether they liked or disliked the drug’s effects.  Those subjects who had high levels of dopamine receptors found the experience unpleasant, while those with lower levels of dopamine found it more pleasurable.  This suggests that individual differences in a marker of dopamine function can influence an person’s susceptibility to continued drug abuse.</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12</a:t>
            </a:fld>
            <a:endParaRPr lang="en-US"/>
          </a:p>
        </p:txBody>
      </p:sp>
    </p:spTree>
    <p:extLst>
      <p:ext uri="{BB962C8B-B14F-4D97-AF65-F5344CB8AC3E}">
        <p14:creationId xmlns:p14="http://schemas.microsoft.com/office/powerpoint/2010/main" val="350330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smtClean="0">
                <a:latin typeface="Helvetica" pitchFamily="34" charset="0"/>
                <a:ea typeface="ＭＳ Ｐゴシック" pitchFamily="1" charset="-128"/>
              </a:rPr>
              <a:t>How is it that drugs can affect the brain? </a:t>
            </a:r>
            <a:r>
              <a:rPr lang="en-US" altLang="en-US" sz="1600" dirty="0" smtClean="0">
                <a:latin typeface="Helvetica" pitchFamily="34" charset="0"/>
                <a:ea typeface="ＭＳ Ｐゴシック" pitchFamily="1" charset="-128"/>
              </a:rPr>
              <a:t>Often, the chemical structure of drugs is similar to brain chemicals or neurotransmitters.  Similarity in structure allows them to be recognized by neurons and to alter normal brain messages. Illustrated </a:t>
            </a:r>
            <a:r>
              <a:rPr lang="en-US" altLang="en-US" sz="1600" dirty="0" smtClean="0">
                <a:solidFill>
                  <a:srgbClr val="FF0000"/>
                </a:solidFill>
                <a:latin typeface="Helvetica" pitchFamily="34" charset="0"/>
                <a:ea typeface="ＭＳ Ｐゴシック" pitchFamily="1" charset="-128"/>
              </a:rPr>
              <a:t>in this slide </a:t>
            </a:r>
            <a:r>
              <a:rPr lang="en-US" altLang="en-US" sz="1600" dirty="0" smtClean="0">
                <a:latin typeface="Helvetica" pitchFamily="34" charset="0"/>
                <a:ea typeface="ＭＳ Ｐゴシック" pitchFamily="1" charset="-128"/>
              </a:rPr>
              <a:t>is THC, the active ingredient found in marijuana.  It’s chemical structure is highly similar to </a:t>
            </a:r>
            <a:r>
              <a:rPr lang="en-US" altLang="en-US" sz="1600" dirty="0" err="1" smtClean="0">
                <a:latin typeface="Helvetica" pitchFamily="34" charset="0"/>
                <a:ea typeface="ＭＳ Ｐゴシック" pitchFamily="1" charset="-128"/>
              </a:rPr>
              <a:t>anandamide</a:t>
            </a:r>
            <a:r>
              <a:rPr lang="en-US" altLang="en-US" sz="1600" dirty="0" smtClean="0">
                <a:latin typeface="Helvetica" pitchFamily="34" charset="0"/>
                <a:ea typeface="ＭＳ Ｐゴシック" pitchFamily="1" charset="-128"/>
              </a:rPr>
              <a:t>, which is involved in a variety of functions including regulation of pain, appetite, memory, and mood.</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13</a:t>
            </a:fld>
            <a:endParaRPr lang="en-US"/>
          </a:p>
        </p:txBody>
      </p:sp>
    </p:spTree>
    <p:extLst>
      <p:ext uri="{BB962C8B-B14F-4D97-AF65-F5344CB8AC3E}">
        <p14:creationId xmlns:p14="http://schemas.microsoft.com/office/powerpoint/2010/main" val="336831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Neurons are the brain’s messaging system. </a:t>
            </a:r>
            <a:r>
              <a:rPr lang="en-US" altLang="en-US" dirty="0" smtClean="0">
                <a:latin typeface="Helvetica" pitchFamily="34" charset="0"/>
                <a:ea typeface="ＭＳ Ｐゴシック" pitchFamily="1" charset="-128"/>
              </a:rPr>
              <a:t>The brain consists of billions of neurons, or nerve cells, that communicate via  chemical messages.</a:t>
            </a:r>
            <a:r>
              <a:rPr lang="en-US" altLang="en-US" b="1" dirty="0" smtClean="0">
                <a:latin typeface="Helvetica" pitchFamily="34" charset="0"/>
                <a:ea typeface="ＭＳ Ｐゴシック" pitchFamily="1" charset="-128"/>
              </a:rPr>
              <a:t> How do they communicate with each other?  </a:t>
            </a:r>
            <a:r>
              <a:rPr lang="en-US" altLang="en-US" dirty="0" smtClean="0">
                <a:latin typeface="Helvetica" pitchFamily="34" charset="0"/>
                <a:ea typeface="ＭＳ Ｐゴシック" pitchFamily="1" charset="-128"/>
              </a:rPr>
              <a:t>This is a schematic drawing of a neuron.  Towards the left of the diagram is the cell body, where neurotransmitters are made.  Extending outward from the cell body are dendrites, which receive information from other neurons. When the cell body is sufficiently stimulated, an electric pulse is generated and subsequently travels down the axon to the terminal region of the cell. Once the impulse reaches the nerve terminal, neurotransmitters, such as dopamine are released into the gap between neurons.  These chemicals can then attach to receptors located on the dendrites of neighboring neurons, thus transmitting information from one cell to the next within the brain and other parts of the body. </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14</a:t>
            </a:fld>
            <a:endParaRPr lang="en-US"/>
          </a:p>
        </p:txBody>
      </p:sp>
    </p:spTree>
    <p:extLst>
      <p:ext uri="{BB962C8B-B14F-4D97-AF65-F5344CB8AC3E}">
        <p14:creationId xmlns:p14="http://schemas.microsoft.com/office/powerpoint/2010/main" val="261171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Helvetica" pitchFamily="34" charset="0"/>
                <a:ea typeface="ＭＳ Ｐゴシック" pitchFamily="1" charset="-128"/>
              </a:rPr>
              <a:t>This slide and the one that follows show how neurotransmission works specifically for dopamine. </a:t>
            </a:r>
            <a:r>
              <a:rPr lang="en-US" altLang="en-US" dirty="0" smtClean="0">
                <a:latin typeface="Helvetica" pitchFamily="34" charset="0"/>
                <a:ea typeface="ＭＳ Ｐゴシック" pitchFamily="1" charset="-128"/>
              </a:rPr>
              <a:t>What is schematically illustrated in this slide is a nerve terminal (top), the synaptic cleft or space between the neurons, and the post-synaptic or receiving portion of a dendrite on a neighboring neuron.  Dopamine is contained in vesicles (round storage sites) in the nerve terminal; dopamine receptors are present on the receiving (bottom) neuron. </a:t>
            </a:r>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15</a:t>
            </a:fld>
            <a:endParaRPr lang="en-US"/>
          </a:p>
        </p:txBody>
      </p:sp>
    </p:spTree>
    <p:extLst>
      <p:ext uri="{BB962C8B-B14F-4D97-AF65-F5344CB8AC3E}">
        <p14:creationId xmlns:p14="http://schemas.microsoft.com/office/powerpoint/2010/main" val="173408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Helvetica" pitchFamily="34" charset="0"/>
                <a:ea typeface="ＭＳ Ｐゴシック" pitchFamily="1" charset="-128"/>
              </a:rPr>
              <a:t>When a signal comes down the axon, dopamine (shown in orange) is released into the synapse. It then crosses the synaptic cleft to the second neuron, where it binds to and stimulates dopamine receptors (shown in blue), generating a signal in the second neuron. The dopamine is then released from the receptor and crosses back to the first neuron where it is picked up by dopamine transporters (reuptake molecules; shown in purple) for re-use.</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16</a:t>
            </a:fld>
            <a:endParaRPr lang="en-US"/>
          </a:p>
        </p:txBody>
      </p:sp>
    </p:spTree>
    <p:extLst>
      <p:ext uri="{BB962C8B-B14F-4D97-AF65-F5344CB8AC3E}">
        <p14:creationId xmlns:p14="http://schemas.microsoft.com/office/powerpoint/2010/main" val="2481301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Helvetica" pitchFamily="34" charset="0"/>
                <a:ea typeface="ＭＳ Ｐゴシック" pitchFamily="1" charset="-128"/>
              </a:rPr>
              <a:t>Natural rewards stimulate dopamine neurotransmission.  </a:t>
            </a:r>
            <a:r>
              <a:rPr lang="en-US" altLang="en-US" dirty="0" smtClean="0">
                <a:latin typeface="Helvetica" pitchFamily="34" charset="0"/>
                <a:ea typeface="ＭＳ Ｐゴシック" pitchFamily="1" charset="-128"/>
              </a:rPr>
              <a:t>Eating something that you enjoy or being stimulated sexually can cause dopamine levels to increase. In these graphs, dopamine is being measured inside the brains of animals.  Its increase is shown in response to food or sex cues. This basic mechanism of controlled dopamine release and reuptake has been carefully shaped and calibrated by evolution to reward normal activities critical for our survival.</a:t>
            </a:r>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17</a:t>
            </a:fld>
            <a:endParaRPr lang="en-US"/>
          </a:p>
        </p:txBody>
      </p:sp>
    </p:spTree>
    <p:extLst>
      <p:ext uri="{BB962C8B-B14F-4D97-AF65-F5344CB8AC3E}">
        <p14:creationId xmlns:p14="http://schemas.microsoft.com/office/powerpoint/2010/main" val="165917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But what happens when a person takes a drug? </a:t>
            </a:r>
            <a:r>
              <a:rPr lang="en-US" altLang="en-US" dirty="0" smtClean="0">
                <a:latin typeface="Helvetica" pitchFamily="34" charset="0"/>
                <a:ea typeface="ＭＳ Ｐゴシック" pitchFamily="1" charset="-128"/>
              </a:rPr>
              <a:t> This slide shows how cocaine is able to alter activity in the synapse.  Cocaine (shown in green), attaches to dopamine transporters (shown in purple), thereby blocking dopamine from being taken back up by the first neuron. Thus dopamine can continue to stimulate (maybe over-stimulate) the receptors of the second neuron because it remains in the synapse for a longer period of time. This duration of stimulation and amount of dopamine in the synapse is far greater than what normally occurs when a person engages in an enjoyable activity (e.g., eating, sex, </a:t>
            </a:r>
            <a:r>
              <a:rPr lang="en-US" altLang="en-US" dirty="0" err="1" smtClean="0">
                <a:latin typeface="Helvetica" pitchFamily="34" charset="0"/>
                <a:ea typeface="ＭＳ Ｐゴシック" pitchFamily="1" charset="-128"/>
              </a:rPr>
              <a:t>etc</a:t>
            </a:r>
            <a:r>
              <a:rPr lang="en-US" altLang="en-US" dirty="0" smtClean="0">
                <a:latin typeface="Helvetica" pitchFamily="34" charset="0"/>
                <a:ea typeface="ＭＳ Ｐゴシック" pitchFamily="1" charset="-128"/>
              </a:rPr>
              <a:t>), and is what produces cocaine’s intense euphoria and potential for abuse.</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18</a:t>
            </a:fld>
            <a:endParaRPr lang="en-US"/>
          </a:p>
        </p:txBody>
      </p:sp>
    </p:spTree>
    <p:extLst>
      <p:ext uri="{BB962C8B-B14F-4D97-AF65-F5344CB8AC3E}">
        <p14:creationId xmlns:p14="http://schemas.microsoft.com/office/powerpoint/2010/main" val="909549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Nearly all drugs of abuse increase dopamine neurotransmission.  </a:t>
            </a:r>
            <a:r>
              <a:rPr lang="en-US" altLang="en-US" dirty="0" smtClean="0">
                <a:latin typeface="Helvetica" pitchFamily="34" charset="0"/>
                <a:ea typeface="ＭＳ Ｐゴシック" pitchFamily="1" charset="-128"/>
              </a:rPr>
              <a:t>This slide shows the increase in brain dopamine (DA) levels (measured in animals) following exposure to various drugs of abuse.</a:t>
            </a:r>
            <a:r>
              <a:rPr lang="en-US" altLang="en-US" b="1" dirty="0" smtClean="0">
                <a:latin typeface="Helvetica" pitchFamily="34" charset="0"/>
                <a:ea typeface="ＭＳ Ｐゴシック" pitchFamily="1" charset="-128"/>
              </a:rPr>
              <a:t>  </a:t>
            </a:r>
            <a:r>
              <a:rPr lang="en-US" altLang="en-US" dirty="0" smtClean="0">
                <a:latin typeface="Helvetica" pitchFamily="34" charset="0"/>
                <a:ea typeface="ＭＳ Ｐゴシック" pitchFamily="1" charset="-128"/>
              </a:rPr>
              <a:t>All of the drugs depicted in this slide have different mechanisms of action, however they all increase activity in the </a:t>
            </a:r>
            <a:r>
              <a:rPr lang="en-US" altLang="en-US" i="1" dirty="0" smtClean="0">
                <a:latin typeface="Helvetica" pitchFamily="34" charset="0"/>
                <a:ea typeface="ＭＳ Ｐゴシック" pitchFamily="1" charset="-128"/>
              </a:rPr>
              <a:t>brain reward pathway</a:t>
            </a:r>
            <a:r>
              <a:rPr lang="en-US" altLang="en-US" dirty="0" smtClean="0">
                <a:latin typeface="Helvetica" pitchFamily="34" charset="0"/>
                <a:ea typeface="ＭＳ Ｐゴシック" pitchFamily="1" charset="-128"/>
              </a:rPr>
              <a:t> by increasing dopamine neurotransmission. It is because drugs activate these brain </a:t>
            </a:r>
            <a:r>
              <a:rPr lang="en-US" altLang="en-US" dirty="0" err="1" smtClean="0">
                <a:latin typeface="Helvetica" pitchFamily="34" charset="0"/>
                <a:ea typeface="ＭＳ Ｐゴシック" pitchFamily="1" charset="-128"/>
              </a:rPr>
              <a:t>regions</a:t>
            </a:r>
            <a:r>
              <a:rPr lang="en-US" altLang="en-US" dirty="0" err="1" smtClean="0">
                <a:latin typeface="Helvetica" pitchFamily="34" charset="0"/>
                <a:ea typeface="ＭＳ Ｐゴシック" pitchFamily="1" charset="-128"/>
                <a:sym typeface="Symbol" pitchFamily="18" charset="2"/>
              </a:rPr>
              <a:t></a:t>
            </a:r>
            <a:r>
              <a:rPr lang="en-US" altLang="en-US" dirty="0" err="1" smtClean="0">
                <a:latin typeface="Helvetica" pitchFamily="34" charset="0"/>
                <a:ea typeface="ＭＳ Ｐゴシック" pitchFamily="1" charset="-128"/>
              </a:rPr>
              <a:t>usually</a:t>
            </a:r>
            <a:r>
              <a:rPr lang="en-US" altLang="en-US" dirty="0" smtClean="0">
                <a:latin typeface="Helvetica" pitchFamily="34" charset="0"/>
                <a:ea typeface="ＭＳ Ｐゴシック" pitchFamily="1" charset="-128"/>
              </a:rPr>
              <a:t> more effectively and for longer periods of time than natural </a:t>
            </a:r>
            <a:r>
              <a:rPr lang="en-US" altLang="en-US" dirty="0" err="1" smtClean="0">
                <a:latin typeface="Helvetica" pitchFamily="34" charset="0"/>
                <a:ea typeface="ＭＳ Ｐゴシック" pitchFamily="1" charset="-128"/>
              </a:rPr>
              <a:t>rewards</a:t>
            </a:r>
            <a:r>
              <a:rPr lang="en-US" altLang="en-US" dirty="0" err="1" smtClean="0">
                <a:latin typeface="Helvetica" pitchFamily="34" charset="0"/>
                <a:ea typeface="ＭＳ Ｐゴシック" pitchFamily="1" charset="-128"/>
                <a:sym typeface="Symbol" pitchFamily="18" charset="2"/>
              </a:rPr>
              <a:t>that</a:t>
            </a:r>
            <a:r>
              <a:rPr lang="en-US" altLang="en-US" dirty="0" smtClean="0">
                <a:latin typeface="Helvetica" pitchFamily="34" charset="0"/>
                <a:ea typeface="ＭＳ Ｐゴシック" pitchFamily="1" charset="-128"/>
                <a:sym typeface="Symbol" pitchFamily="18" charset="2"/>
              </a:rPr>
              <a:t> </a:t>
            </a:r>
            <a:r>
              <a:rPr lang="en-US" altLang="en-US" dirty="0" smtClean="0">
                <a:latin typeface="Helvetica" pitchFamily="34" charset="0"/>
                <a:ea typeface="ＭＳ Ｐゴシック" pitchFamily="1" charset="-128"/>
              </a:rPr>
              <a:t>they have an inherent risk of being abused.</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19</a:t>
            </a:fld>
            <a:endParaRPr lang="en-US"/>
          </a:p>
        </p:txBody>
      </p:sp>
    </p:spTree>
    <p:extLst>
      <p:ext uri="{BB962C8B-B14F-4D97-AF65-F5344CB8AC3E}">
        <p14:creationId xmlns:p14="http://schemas.microsoft.com/office/powerpoint/2010/main" val="39403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smtClean="0">
                <a:latin typeface="Helvetica" pitchFamily="34" charset="0"/>
                <a:ea typeface="ＭＳ Ｐゴシック" pitchFamily="1" charset="-128"/>
              </a:rPr>
              <a:t>Addiction is a developmental disease that usually begins in adolescence.  </a:t>
            </a:r>
            <a:r>
              <a:rPr lang="en-US" altLang="en-US" sz="1600" dirty="0" smtClean="0">
                <a:latin typeface="Helvetica" pitchFamily="34" charset="0"/>
                <a:ea typeface="ＭＳ Ｐゴシック" pitchFamily="1" charset="-128"/>
              </a:rPr>
              <a:t>For example, 67 percent of those who try marijuana for the first time are between the ages of 12 and 17.  This slide illustrates the age at which drug dependence is first diagnosed, which for tobacco, alcohol and marijuana, is typically in adolescence or early adulthood.</a:t>
            </a:r>
            <a:r>
              <a:rPr lang="en-US" altLang="en-US" sz="1600" b="1" dirty="0" smtClean="0">
                <a:latin typeface="Helvetica" pitchFamily="34" charset="0"/>
                <a:ea typeface="ＭＳ Ｐゴシック" pitchFamily="1" charset="-128"/>
              </a:rPr>
              <a:t>  </a:t>
            </a:r>
            <a:endParaRPr lang="en-US" altLang="en-US" sz="1600" dirty="0" smtClean="0">
              <a:latin typeface="Helvetica" pitchFamily="34" charset="0"/>
              <a:ea typeface="ＭＳ Ｐゴシック" pitchFamily="1" charset="-128"/>
            </a:endParaRPr>
          </a:p>
          <a:p>
            <a:endParaRPr lang="en-US" altLang="en-US" dirty="0" smtClean="0">
              <a:latin typeface="Helvetica" pitchFamily="34" charset="0"/>
              <a:ea typeface="ＭＳ Ｐゴシック" pitchFamily="1" charset="-128"/>
            </a:endParaRPr>
          </a:p>
          <a:p>
            <a:endParaRPr lang="en-US" dirty="0" smtClean="0">
              <a:latin typeface="Helvetica" pitchFamily="34" charset="0"/>
              <a:ea typeface="ＭＳ Ｐゴシック" pitchFamily="1" charset="-128"/>
            </a:endParaRPr>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a:t>
            </a:fld>
            <a:endParaRPr lang="en-US"/>
          </a:p>
        </p:txBody>
      </p:sp>
    </p:spTree>
    <p:extLst>
      <p:ext uri="{BB962C8B-B14F-4D97-AF65-F5344CB8AC3E}">
        <p14:creationId xmlns:p14="http://schemas.microsoft.com/office/powerpoint/2010/main" val="1999185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Dopamine is an important brain chemical in drug abuse and addiction, but other brain systems and brain chemicals are also involved.</a:t>
            </a:r>
            <a:r>
              <a:rPr lang="en-US" altLang="en-US" dirty="0" smtClean="0">
                <a:latin typeface="Helvetica" pitchFamily="34" charset="0"/>
                <a:ea typeface="ＭＳ Ｐゴシック" pitchFamily="1" charset="-128"/>
              </a:rPr>
              <a:t>  Serotonin and glutamate neurotransmitter systems, for example, are among those affected.  These neurotransmitters are important regulators of mood, sleep, learning and memory, and more.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Prolonged drug abuse changes the brain in fundamental ways that reinforce drug taking and lead to addiction. </a:t>
            </a:r>
            <a:r>
              <a:rPr lang="en-US" altLang="en-US" dirty="0" smtClean="0">
                <a:latin typeface="Helvetica" pitchFamily="34" charset="0"/>
                <a:ea typeface="ＭＳ Ｐゴシック" pitchFamily="1" charset="-128"/>
              </a:rPr>
              <a:t>These changes are difficult to un-do and may last a long time.</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20</a:t>
            </a:fld>
            <a:endParaRPr lang="en-US"/>
          </a:p>
        </p:txBody>
      </p:sp>
    </p:spTree>
    <p:extLst>
      <p:ext uri="{BB962C8B-B14F-4D97-AF65-F5344CB8AC3E}">
        <p14:creationId xmlns:p14="http://schemas.microsoft.com/office/powerpoint/2010/main" val="4221039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Drug abuse changes both the structure of the brain </a:t>
            </a:r>
            <a:r>
              <a:rPr lang="en-US" altLang="en-US" b="1" i="1" dirty="0" smtClean="0">
                <a:latin typeface="Helvetica" pitchFamily="34" charset="0"/>
                <a:ea typeface="ＭＳ Ｐゴシック" pitchFamily="1" charset="-128"/>
              </a:rPr>
              <a:t>and</a:t>
            </a:r>
            <a:r>
              <a:rPr lang="en-US" altLang="en-US" b="1" dirty="0" smtClean="0">
                <a:latin typeface="Helvetica" pitchFamily="34" charset="0"/>
                <a:ea typeface="ＭＳ Ｐゴシック" pitchFamily="1" charset="-128"/>
              </a:rPr>
              <a:t> its functioning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Exposure to some drugs of abuse can change the structure of neurons in the brain.</a:t>
            </a:r>
            <a:r>
              <a:rPr lang="en-US" altLang="en-US" dirty="0" smtClean="0">
                <a:latin typeface="Helvetica" pitchFamily="34" charset="0"/>
                <a:ea typeface="ＭＳ Ｐゴシック" pitchFamily="1" charset="-128"/>
              </a:rPr>
              <a:t>  In this case, the dendrites of dopamine neurons in the -</a:t>
            </a:r>
            <a:r>
              <a:rPr lang="en-US" altLang="en-US" baseline="0" dirty="0" smtClean="0">
                <a:latin typeface="Helvetica" pitchFamily="34" charset="0"/>
                <a:ea typeface="ＭＳ Ｐゴシック" pitchFamily="1" charset="-128"/>
              </a:rPr>
              <a:t> </a:t>
            </a:r>
            <a:r>
              <a:rPr lang="en-US" altLang="en-US" dirty="0" smtClean="0">
                <a:latin typeface="Helvetica" pitchFamily="34" charset="0"/>
                <a:ea typeface="ＭＳ Ｐゴシック" pitchFamily="1" charset="-128"/>
              </a:rPr>
              <a:t>part of the reward pathway—have more dendritic spines or connections in an amphetamine exposed animal compared to one treated only with saline.</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21</a:t>
            </a:fld>
            <a:endParaRPr lang="en-US"/>
          </a:p>
        </p:txBody>
      </p:sp>
    </p:spTree>
    <p:extLst>
      <p:ext uri="{BB962C8B-B14F-4D97-AF65-F5344CB8AC3E}">
        <p14:creationId xmlns:p14="http://schemas.microsoft.com/office/powerpoint/2010/main" val="2498024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Repeated drug exposure also changes brain function. </a:t>
            </a:r>
            <a:r>
              <a:rPr lang="en-US" altLang="en-US" dirty="0" smtClean="0">
                <a:latin typeface="Helvetica" pitchFamily="34" charset="0"/>
                <a:ea typeface="ＭＳ Ｐゴシック" pitchFamily="1" charset="-128"/>
              </a:rPr>
              <a:t>Positron emission tomography (PET) images show similar changes in brain dopamine receptors resulting from addiction to different substances. The brain images on the left are those of controls, while those on the right are from individuals addicted to cocaine, methamphetamine, alcohol, or heroin. Part of the brain (the </a:t>
            </a:r>
            <a:r>
              <a:rPr lang="en-US" altLang="en-US" dirty="0" err="1" smtClean="0">
                <a:latin typeface="Helvetica" pitchFamily="34" charset="0"/>
                <a:ea typeface="ＭＳ Ｐゴシック" pitchFamily="1" charset="-128"/>
              </a:rPr>
              <a:t>striatum,which</a:t>
            </a:r>
            <a:r>
              <a:rPr lang="en-US" altLang="en-US" dirty="0" smtClean="0">
                <a:latin typeface="Helvetica" pitchFamily="34" charset="0"/>
                <a:ea typeface="ＭＳ Ｐゴシック" pitchFamily="1" charset="-128"/>
              </a:rPr>
              <a:t> contains the reward and motor circuitry) shows up as bright red and yellow in the controls (in the left column), indicating numerous D2 receptors. Conversely, the brains of addicted individuals (in the right column) show a less intense signal, indicating lower levels of D2 receptors. This reduction likely stems from repeated over-stimulation of the dopamine receptors.  Brain adaptations such as this contribute to the compulsion to abuse drugs.</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22</a:t>
            </a:fld>
            <a:endParaRPr lang="en-US"/>
          </a:p>
        </p:txBody>
      </p:sp>
    </p:spTree>
    <p:extLst>
      <p:ext uri="{BB962C8B-B14F-4D97-AF65-F5344CB8AC3E}">
        <p14:creationId xmlns:p14="http://schemas.microsoft.com/office/powerpoint/2010/main" val="220970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ＭＳ Ｐゴシック" charset="0"/>
              </a:rPr>
              <a:t>Additional evidence regarding changes in the structure of the brain can be seen through </a:t>
            </a:r>
            <a:r>
              <a:rPr lang="en-US" sz="1200" b="1" i="0" kern="1200" dirty="0" smtClean="0">
                <a:solidFill>
                  <a:schemeClr val="tx1"/>
                </a:solidFill>
                <a:effectLst/>
                <a:latin typeface="+mn-lt"/>
                <a:ea typeface="ＭＳ Ｐゴシック" charset="0"/>
                <a:cs typeface="ＭＳ Ｐゴシック" charset="0"/>
              </a:rPr>
              <a:t>magnetic resonance imaging (MRI),</a:t>
            </a:r>
            <a:r>
              <a:rPr lang="en-US" sz="1200" b="1" i="0" kern="1200" baseline="0" dirty="0" smtClean="0">
                <a:solidFill>
                  <a:schemeClr val="tx1"/>
                </a:solidFill>
                <a:effectLst/>
                <a:latin typeface="+mn-lt"/>
                <a:ea typeface="ＭＳ Ｐゴシック" charset="0"/>
                <a:cs typeface="ＭＳ Ｐゴシック" charset="0"/>
              </a:rPr>
              <a:t> which is shown in the pictures at the top.</a:t>
            </a:r>
            <a:endParaRPr lang="en-US" sz="1200" b="1" i="0" kern="1200" dirty="0" smtClean="0">
              <a:solidFill>
                <a:schemeClr val="tx1"/>
              </a:solidFill>
              <a:effectLst/>
              <a:latin typeface="+mn-lt"/>
              <a:ea typeface="ＭＳ Ｐゴシック" charset="0"/>
              <a:cs typeface="ＭＳ Ｐゴシック" charset="0"/>
            </a:endParaRPr>
          </a:p>
          <a:p>
            <a:endParaRPr lang="en-US" sz="1200" b="0" i="0" kern="1200" dirty="0" smtClean="0">
              <a:solidFill>
                <a:schemeClr val="tx1"/>
              </a:solidFill>
              <a:effectLst/>
              <a:latin typeface="+mn-lt"/>
              <a:ea typeface="ＭＳ Ｐゴシック" charset="0"/>
              <a:cs typeface="ＭＳ Ｐゴシック" charset="0"/>
            </a:endParaRPr>
          </a:p>
          <a:p>
            <a:r>
              <a:rPr lang="en-US" sz="1200" b="0" i="0" kern="1200" dirty="0" smtClean="0">
                <a:solidFill>
                  <a:schemeClr val="tx1"/>
                </a:solidFill>
                <a:effectLst/>
                <a:latin typeface="+mn-lt"/>
                <a:ea typeface="ＭＳ Ｐゴシック" charset="0"/>
                <a:cs typeface="ＭＳ Ｐゴシック" charset="0"/>
              </a:rPr>
              <a:t>The yellow and red area in the central brain view indicates reduced gray matter density in the right middle frontal cortex (</a:t>
            </a:r>
            <a:r>
              <a:rPr lang="en-US" sz="1200" b="0" i="0" kern="1200" dirty="0" smtClean="0">
                <a:solidFill>
                  <a:schemeClr val="tx1"/>
                </a:solidFill>
                <a:effectLst/>
                <a:latin typeface="+mn-lt"/>
                <a:ea typeface="ＭＳ Ｐゴシック" charset="0"/>
                <a:cs typeface="ＭＳ Ｐゴシック" charset="0"/>
                <a:hlinkClick r:id="rId3"/>
              </a:rPr>
              <a:t>Kim et al., 2005</a:t>
            </a:r>
            <a:r>
              <a:rPr lang="en-US" sz="1200" b="0" i="0" kern="1200" dirty="0" smtClean="0">
                <a:solidFill>
                  <a:schemeClr val="tx1"/>
                </a:solidFill>
                <a:effectLst/>
                <a:latin typeface="+mn-lt"/>
                <a:ea typeface="ＭＳ Ｐゴシック" charset="0"/>
                <a:cs typeface="ＭＳ Ｐゴシック" charset="0"/>
              </a:rPr>
              <a:t>). The same deficit is shown from other perspectives in the flanking views.</a:t>
            </a:r>
          </a:p>
          <a:p>
            <a:r>
              <a:rPr lang="en-US" sz="1200" b="0" i="0" kern="1200" dirty="0" smtClean="0">
                <a:solidFill>
                  <a:schemeClr val="tx1"/>
                </a:solidFill>
                <a:effectLst/>
                <a:latin typeface="+mn-lt"/>
                <a:ea typeface="ＭＳ Ｐゴシック" charset="0"/>
                <a:cs typeface="ＭＳ Ｐゴシック" charset="0"/>
              </a:rPr>
              <a:t>An analysis of MRI images disclosed that a group of chronic methamphetamine abusers had severe gray matter deficits in several areas of the brain. They also had smaller hippocampi than </a:t>
            </a:r>
            <a:r>
              <a:rPr lang="en-US" sz="1200" b="0" i="0" kern="1200" dirty="0" err="1" smtClean="0">
                <a:solidFill>
                  <a:schemeClr val="tx1"/>
                </a:solidFill>
                <a:effectLst/>
                <a:latin typeface="+mn-lt"/>
                <a:ea typeface="ＭＳ Ｐゴシック" charset="0"/>
                <a:cs typeface="ＭＳ Ｐゴシック" charset="0"/>
              </a:rPr>
              <a:t>nonabusers</a:t>
            </a:r>
            <a:r>
              <a:rPr lang="en-US" sz="1200" b="0" i="0" kern="1200" dirty="0" smtClean="0">
                <a:solidFill>
                  <a:schemeClr val="tx1"/>
                </a:solidFill>
                <a:effectLst/>
                <a:latin typeface="+mn-lt"/>
                <a:ea typeface="ＭＳ Ｐゴシック" charset="0"/>
                <a:cs typeface="ＭＳ Ｐゴシック" charset="0"/>
              </a:rPr>
              <a:t> of drugs. The hippocampus is a key site for memory storage, and the volume decrements correlated with poorer performance on a word recall test (</a:t>
            </a:r>
            <a:r>
              <a:rPr lang="en-US" sz="1200" b="0" i="0" kern="1200" dirty="0" smtClean="0">
                <a:solidFill>
                  <a:schemeClr val="tx1"/>
                </a:solidFill>
                <a:effectLst/>
                <a:latin typeface="+mn-lt"/>
                <a:ea typeface="ＭＳ Ｐゴシック" charset="0"/>
                <a:cs typeface="ＭＳ Ｐゴシック" charset="0"/>
                <a:hlinkClick r:id="rId4"/>
              </a:rPr>
              <a:t>Thompson et al., 2004</a:t>
            </a:r>
            <a:r>
              <a:rPr lang="en-US" sz="1200" b="0" i="0" kern="1200" dirty="0" smtClean="0">
                <a:solidFill>
                  <a:schemeClr val="tx1"/>
                </a:solidFill>
                <a:effectLst/>
                <a:latin typeface="+mn-lt"/>
                <a:ea typeface="ＭＳ Ｐゴシック" charset="0"/>
                <a:cs typeface="ＭＳ Ｐゴシック" charset="0"/>
              </a:rPr>
              <a:t>).</a:t>
            </a:r>
            <a:endParaRPr lang="en-US" dirty="0" smtClean="0"/>
          </a:p>
          <a:p>
            <a:endParaRPr lang="en-US" sz="1200" b="0" i="0" kern="1200" dirty="0" smtClean="0">
              <a:solidFill>
                <a:schemeClr val="tx1"/>
              </a:solidFill>
              <a:effectLst/>
              <a:latin typeface="+mn-lt"/>
              <a:ea typeface="ＭＳ Ｐゴシック" charset="0"/>
              <a:cs typeface="ＭＳ Ｐゴシック" charset="0"/>
            </a:endParaRPr>
          </a:p>
          <a:p>
            <a:endParaRPr lang="en-US" sz="1200" b="0" i="0" kern="1200" dirty="0" smtClean="0">
              <a:solidFill>
                <a:schemeClr val="tx1"/>
              </a:solidFill>
              <a:effectLst/>
              <a:latin typeface="+mn-lt"/>
              <a:ea typeface="ＭＳ Ｐゴシック" charset="0"/>
              <a:cs typeface="ＭＳ Ｐゴシック" charset="0"/>
            </a:endParaRPr>
          </a:p>
          <a:p>
            <a:r>
              <a:rPr lang="en-US" sz="1200" b="1" i="0" kern="1200" dirty="0" smtClean="0">
                <a:solidFill>
                  <a:schemeClr val="tx1"/>
                </a:solidFill>
                <a:effectLst/>
                <a:latin typeface="+mn-lt"/>
                <a:ea typeface="ＭＳ Ｐゴシック" charset="0"/>
                <a:cs typeface="ＭＳ Ｐゴシック" charset="0"/>
              </a:rPr>
              <a:t>Single photon emission computed tomography (SPECT)</a:t>
            </a:r>
            <a:r>
              <a:rPr lang="en-US" sz="1200" b="0" i="0" kern="1200" dirty="0" smtClean="0">
                <a:solidFill>
                  <a:schemeClr val="tx1"/>
                </a:solidFill>
                <a:effectLst/>
                <a:latin typeface="+mn-lt"/>
                <a:ea typeface="ＭＳ Ｐゴシック" charset="0"/>
                <a:cs typeface="ＭＳ Ｐゴシック" charset="0"/>
              </a:rPr>
              <a:t> was used to take the pictures at the bottom. </a:t>
            </a:r>
            <a:r>
              <a:rPr lang="en-US" sz="1200" b="0" i="0" kern="1200" baseline="0" dirty="0" smtClean="0">
                <a:solidFill>
                  <a:schemeClr val="tx1"/>
                </a:solidFill>
                <a:effectLst/>
                <a:latin typeface="+mn-lt"/>
                <a:ea typeface="ＭＳ Ｐゴシック" charset="0"/>
                <a:cs typeface="ＭＳ Ｐゴシック" charset="0"/>
              </a:rPr>
              <a:t>The h</a:t>
            </a:r>
            <a:r>
              <a:rPr lang="en-US" dirty="0" smtClean="0"/>
              <a:t>igh level of sensitivity of this brain imaging technique allows researchers to study drugs’ effects on key components of cell-to-cell communication, including cell receptors, transporters, and enzymes involved in the synthesis or metabolism of neurotransmitters (</a:t>
            </a:r>
            <a:r>
              <a:rPr lang="en-US" dirty="0" err="1" smtClean="0"/>
              <a:t>Volkow</a:t>
            </a:r>
            <a:r>
              <a:rPr lang="en-US" dirty="0" smtClean="0"/>
              <a:t>, Fowler, and Wang, 2003a). Although the picture looks as if there are structural changes leading to holes in the brain, it actually depicts changes in function.</a:t>
            </a:r>
            <a:endParaRPr lang="en-US" sz="1200" b="0" i="0" kern="1200" dirty="0" smtClean="0">
              <a:solidFill>
                <a:schemeClr val="tx1"/>
              </a:solidFill>
              <a:effectLst/>
              <a:latin typeface="+mn-lt"/>
              <a:ea typeface="ＭＳ Ｐゴシック" charset="0"/>
              <a:cs typeface="ＭＳ Ｐゴシック" charset="0"/>
            </a:endParaRPr>
          </a:p>
          <a:p>
            <a:endParaRPr lang="en-US" sz="1200" b="0" i="0" kern="1200" dirty="0" smtClean="0">
              <a:solidFill>
                <a:schemeClr val="tx1"/>
              </a:solidFill>
              <a:effectLst/>
              <a:latin typeface="+mn-lt"/>
            </a:endParaRPr>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23</a:t>
            </a:fld>
            <a:endParaRPr lang="en-US"/>
          </a:p>
        </p:txBody>
      </p:sp>
    </p:spTree>
    <p:extLst>
      <p:ext uri="{BB962C8B-B14F-4D97-AF65-F5344CB8AC3E}">
        <p14:creationId xmlns:p14="http://schemas.microsoft.com/office/powerpoint/2010/main" val="3690313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So What are the areas of the brain that undergo long-term changes and what does that mean?</a:t>
            </a:r>
          </a:p>
          <a:p>
            <a:pPr eaLnBrk="1" hangingPunct="1"/>
            <a:endParaRPr lang="en-US" altLang="en-US" b="1" dirty="0" smtClean="0">
              <a:latin typeface="+mn-lt"/>
              <a:ea typeface="ＭＳ Ｐゴシック" pitchFamily="1" charset="-128"/>
            </a:endParaRPr>
          </a:p>
          <a:p>
            <a:pPr eaLnBrk="1" hangingPunct="1"/>
            <a:r>
              <a:rPr lang="en-US" altLang="en-US" dirty="0" smtClean="0">
                <a:latin typeface="Helvetica" pitchFamily="34" charset="0"/>
                <a:ea typeface="ＭＳ Ｐゴシック" pitchFamily="1" charset="-128"/>
              </a:rPr>
              <a:t>The areas depicted contain the circuits that underlie feelings of </a:t>
            </a:r>
            <a:r>
              <a:rPr lang="en-US" altLang="en-US" b="1" i="1" u="sng" dirty="0" smtClean="0">
                <a:latin typeface="Helvetica" pitchFamily="34" charset="0"/>
                <a:ea typeface="ＭＳ Ｐゴシック" pitchFamily="1" charset="-128"/>
              </a:rPr>
              <a:t>reward, learning and memory, motivation and drive, and inhibitory control</a:t>
            </a:r>
            <a:r>
              <a:rPr lang="en-US" altLang="en-US" dirty="0" smtClean="0">
                <a:latin typeface="Helvetica" pitchFamily="34" charset="0"/>
                <a:ea typeface="ＭＳ Ｐゴシック" pitchFamily="1" charset="-128"/>
              </a:rPr>
              <a:t>. </a:t>
            </a:r>
          </a:p>
          <a:p>
            <a:pPr eaLnBrk="1" hangingPunct="1"/>
            <a:endParaRPr lang="en-US" altLang="en-US" dirty="0" smtClean="0">
              <a:latin typeface="Helvetica" pitchFamily="34" charset="0"/>
              <a:ea typeface="ＭＳ Ｐゴシック" pitchFamily="1"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Addiction changes brain circuitry, making it hard to “apply the brakes” to detrimental behaviors</a:t>
            </a:r>
            <a:r>
              <a:rPr lang="en-US" altLang="en-US" dirty="0" smtClean="0">
                <a:latin typeface="Helvetica" pitchFamily="34" charset="0"/>
                <a:ea typeface="ＭＳ Ｐゴシック" pitchFamily="1" charset="-128"/>
              </a:rPr>
              <a:t>.  In the non-addicted brain, control mechanisms are developed and inhibitory control can be applied as needed. In the addicted brain, this control circuit becomes impaired because of drug use and loses much of its inhibitory power over the circuits that drive responses.</a:t>
            </a:r>
          </a:p>
          <a:p>
            <a:pPr eaLnBrk="1" hangingPunct="1"/>
            <a:endParaRPr lang="en-US" altLang="en-US" dirty="0" smtClean="0">
              <a:latin typeface="Helvetica" pitchFamily="34" charset="0"/>
              <a:ea typeface="ＭＳ Ｐゴシック" pitchFamily="1" charset="-128"/>
            </a:endParaRPr>
          </a:p>
          <a:p>
            <a:pPr eaLnBrk="1" hangingPunct="1"/>
            <a:r>
              <a:rPr lang="en-US" altLang="en-US" dirty="0" smtClean="0">
                <a:latin typeface="Helvetica" pitchFamily="34" charset="0"/>
                <a:ea typeface="ＭＳ Ｐゴシック" pitchFamily="1" charset="-128"/>
              </a:rPr>
              <a:t>So</a:t>
            </a:r>
            <a:r>
              <a:rPr lang="en-US" altLang="en-US" baseline="0" dirty="0" smtClean="0">
                <a:latin typeface="Helvetica" pitchFamily="34" charset="0"/>
                <a:ea typeface="ＭＳ Ｐゴシック" pitchFamily="1" charset="-128"/>
              </a:rPr>
              <a:t> </a:t>
            </a:r>
            <a:r>
              <a:rPr lang="en-US" altLang="en-US" dirty="0" smtClean="0">
                <a:latin typeface="Helvetica" pitchFamily="34" charset="0"/>
                <a:ea typeface="ＭＳ Ｐゴシック" pitchFamily="1" charset="-128"/>
              </a:rPr>
              <a:t>once a person is addicted, they are not able to respond is a way</a:t>
            </a:r>
            <a:r>
              <a:rPr lang="en-US" altLang="en-US" baseline="0" dirty="0" smtClean="0">
                <a:latin typeface="Helvetica" pitchFamily="34" charset="0"/>
                <a:ea typeface="ＭＳ Ｐゴシック" pitchFamily="1" charset="-128"/>
              </a:rPr>
              <a:t> that is logical and makes sense to those of use who have mature brains that have developed normally.</a:t>
            </a:r>
          </a:p>
          <a:p>
            <a:pPr eaLnBrk="1" hangingPunct="1"/>
            <a:endParaRPr lang="en-US" altLang="en-US" baseline="0" dirty="0" smtClean="0">
              <a:latin typeface="Helvetica" pitchFamily="34" charset="0"/>
              <a:ea typeface="ＭＳ Ｐゴシック" pitchFamily="1" charset="-128"/>
            </a:endParaRPr>
          </a:p>
          <a:p>
            <a:pPr eaLnBrk="1" hangingPunct="1"/>
            <a:r>
              <a:rPr lang="en-US" altLang="en-US" baseline="0" dirty="0" smtClean="0">
                <a:latin typeface="Helvetica" pitchFamily="34" charset="0"/>
                <a:ea typeface="ＭＳ Ｐゴシック" pitchFamily="1" charset="-128"/>
              </a:rPr>
              <a:t>ADDICTION REALLY IS A BRAIN DISEASE.</a:t>
            </a:r>
            <a:endParaRPr lang="en-US" altLang="en-US" dirty="0" smtClean="0">
              <a:latin typeface="Helvetica" pitchFamily="34" charset="0"/>
              <a:ea typeface="ＭＳ Ｐゴシック" pitchFamily="1" charset="-128"/>
            </a:endParaRPr>
          </a:p>
          <a:p>
            <a:pPr eaLnBrk="1" hangingPunct="1"/>
            <a:endParaRPr lang="en-US" altLang="en-US" b="1" dirty="0" smtClean="0">
              <a:latin typeface="Helvetica" pitchFamily="34" charset="0"/>
              <a:ea typeface="ＭＳ Ｐゴシック" pitchFamily="1" charset="-128"/>
            </a:endParaRPr>
          </a:p>
          <a:p>
            <a:pPr eaLnBrk="1" hangingPunct="1"/>
            <a:r>
              <a:rPr lang="en-US" altLang="en-US" b="1" dirty="0" smtClean="0">
                <a:latin typeface="Helvetica" pitchFamily="34" charset="0"/>
                <a:ea typeface="ＭＳ Ｐゴシック" pitchFamily="1" charset="-128"/>
              </a:rPr>
              <a:t>Key:</a:t>
            </a:r>
          </a:p>
          <a:p>
            <a:pPr eaLnBrk="1" hangingPunct="1"/>
            <a:r>
              <a:rPr lang="en-US" altLang="en-US" b="1" dirty="0" smtClean="0">
                <a:latin typeface="Helvetica" pitchFamily="34" charset="0"/>
                <a:ea typeface="ＭＳ Ｐゴシック" pitchFamily="1" charset="-128"/>
              </a:rPr>
              <a:t>PFC</a:t>
            </a:r>
            <a:r>
              <a:rPr lang="en-US" altLang="en-US" dirty="0" smtClean="0">
                <a:latin typeface="Helvetica" pitchFamily="34" charset="0"/>
                <a:ea typeface="ＭＳ Ｐゴシック" pitchFamily="1" charset="-128"/>
              </a:rPr>
              <a:t> – prefrontal cortex; </a:t>
            </a:r>
            <a:r>
              <a:rPr lang="en-US" altLang="en-US" b="1" dirty="0" smtClean="0">
                <a:latin typeface="Helvetica" pitchFamily="34" charset="0"/>
                <a:ea typeface="ＭＳ Ｐゴシック" pitchFamily="1" charset="-128"/>
              </a:rPr>
              <a:t>ACG</a:t>
            </a:r>
            <a:r>
              <a:rPr lang="en-US" altLang="en-US" dirty="0" smtClean="0">
                <a:latin typeface="Helvetica" pitchFamily="34" charset="0"/>
                <a:ea typeface="ＭＳ Ｐゴシック" pitchFamily="1" charset="-128"/>
              </a:rPr>
              <a:t> – anterior cingulate </a:t>
            </a:r>
            <a:r>
              <a:rPr lang="en-US" altLang="en-US" dirty="0" err="1" smtClean="0">
                <a:latin typeface="Helvetica" pitchFamily="34" charset="0"/>
                <a:ea typeface="ＭＳ Ｐゴシック" pitchFamily="1" charset="-128"/>
              </a:rPr>
              <a:t>gyrus</a:t>
            </a:r>
            <a:r>
              <a:rPr lang="en-US" altLang="en-US" dirty="0" smtClean="0">
                <a:latin typeface="Helvetica" pitchFamily="34" charset="0"/>
                <a:ea typeface="ＭＳ Ｐゴシック" pitchFamily="1" charset="-128"/>
              </a:rPr>
              <a:t>; </a:t>
            </a:r>
            <a:r>
              <a:rPr lang="en-US" altLang="en-US" b="1" dirty="0" smtClean="0">
                <a:latin typeface="Helvetica" pitchFamily="34" charset="0"/>
                <a:ea typeface="ＭＳ Ｐゴシック" pitchFamily="1" charset="-128"/>
              </a:rPr>
              <a:t>OFC</a:t>
            </a:r>
            <a:r>
              <a:rPr lang="en-US" altLang="en-US" dirty="0" smtClean="0">
                <a:latin typeface="Helvetica" pitchFamily="34" charset="0"/>
                <a:ea typeface="ＭＳ Ｐゴシック" pitchFamily="1" charset="-128"/>
              </a:rPr>
              <a:t> – orbitofrontal cortex; </a:t>
            </a:r>
            <a:r>
              <a:rPr lang="en-US" altLang="en-US" b="1" dirty="0" smtClean="0">
                <a:latin typeface="Helvetica" pitchFamily="34" charset="0"/>
                <a:ea typeface="ＭＳ Ｐゴシック" pitchFamily="1" charset="-128"/>
              </a:rPr>
              <a:t>SCC</a:t>
            </a:r>
            <a:r>
              <a:rPr lang="en-US" altLang="en-US" dirty="0" smtClean="0">
                <a:latin typeface="Helvetica" pitchFamily="34" charset="0"/>
                <a:ea typeface="ＭＳ Ｐゴシック" pitchFamily="1" charset="-128"/>
              </a:rPr>
              <a:t> – </a:t>
            </a:r>
            <a:r>
              <a:rPr lang="en-US" altLang="en-US" dirty="0" err="1" smtClean="0">
                <a:latin typeface="Helvetica" pitchFamily="34" charset="0"/>
                <a:ea typeface="ＭＳ Ｐゴシック" pitchFamily="1" charset="-128"/>
              </a:rPr>
              <a:t>subcallosal</a:t>
            </a:r>
            <a:r>
              <a:rPr lang="en-US" altLang="en-US" dirty="0" smtClean="0">
                <a:latin typeface="Helvetica" pitchFamily="34" charset="0"/>
                <a:ea typeface="ＭＳ Ｐゴシック" pitchFamily="1" charset="-128"/>
              </a:rPr>
              <a:t> cortex; </a:t>
            </a:r>
            <a:r>
              <a:rPr lang="en-US" altLang="en-US" b="1" dirty="0" err="1" smtClean="0">
                <a:latin typeface="Helvetica" pitchFamily="34" charset="0"/>
                <a:ea typeface="ＭＳ Ｐゴシック" pitchFamily="1" charset="-128"/>
              </a:rPr>
              <a:t>NAc</a:t>
            </a:r>
            <a:r>
              <a:rPr lang="en-US" altLang="en-US" dirty="0" smtClean="0">
                <a:latin typeface="Helvetica" pitchFamily="34" charset="0"/>
                <a:ea typeface="ＭＳ Ｐゴシック" pitchFamily="1" charset="-128"/>
              </a:rPr>
              <a:t> – nucleus </a:t>
            </a:r>
            <a:r>
              <a:rPr lang="en-US" altLang="en-US" dirty="0" err="1" smtClean="0">
                <a:latin typeface="Helvetica" pitchFamily="34" charset="0"/>
                <a:ea typeface="ＭＳ Ｐゴシック" pitchFamily="1" charset="-128"/>
              </a:rPr>
              <a:t>accumbens</a:t>
            </a:r>
            <a:r>
              <a:rPr lang="en-US" altLang="en-US" dirty="0" smtClean="0">
                <a:latin typeface="Helvetica" pitchFamily="34" charset="0"/>
                <a:ea typeface="ＭＳ Ｐゴシック" pitchFamily="1" charset="-128"/>
              </a:rPr>
              <a:t>; </a:t>
            </a:r>
            <a:r>
              <a:rPr lang="en-US" altLang="en-US" b="1" dirty="0" smtClean="0">
                <a:latin typeface="Helvetica" pitchFamily="34" charset="0"/>
                <a:ea typeface="ＭＳ Ｐゴシック" pitchFamily="1" charset="-128"/>
              </a:rPr>
              <a:t>VP</a:t>
            </a:r>
            <a:r>
              <a:rPr lang="en-US" altLang="en-US" dirty="0" smtClean="0">
                <a:latin typeface="Helvetica" pitchFamily="34" charset="0"/>
                <a:ea typeface="ＭＳ Ｐゴシック" pitchFamily="1" charset="-128"/>
              </a:rPr>
              <a:t> – ventral </a:t>
            </a:r>
            <a:r>
              <a:rPr lang="en-US" altLang="en-US" dirty="0" err="1" smtClean="0">
                <a:latin typeface="Helvetica" pitchFamily="34" charset="0"/>
                <a:ea typeface="ＭＳ Ｐゴシック" pitchFamily="1" charset="-128"/>
              </a:rPr>
              <a:t>pallidum</a:t>
            </a:r>
            <a:r>
              <a:rPr lang="en-US" altLang="en-US" dirty="0" smtClean="0">
                <a:latin typeface="Helvetica" pitchFamily="34" charset="0"/>
                <a:ea typeface="ＭＳ Ｐゴシック" pitchFamily="1" charset="-128"/>
              </a:rPr>
              <a:t>; </a:t>
            </a:r>
            <a:r>
              <a:rPr lang="en-US" altLang="en-US" b="1" dirty="0" err="1" smtClean="0">
                <a:latin typeface="Helvetica" pitchFamily="34" charset="0"/>
                <a:ea typeface="ＭＳ Ｐゴシック" pitchFamily="1" charset="-128"/>
              </a:rPr>
              <a:t>Hipp</a:t>
            </a:r>
            <a:r>
              <a:rPr lang="en-US" altLang="en-US" dirty="0" smtClean="0">
                <a:latin typeface="Helvetica" pitchFamily="34" charset="0"/>
                <a:ea typeface="ＭＳ Ｐゴシック" pitchFamily="1" charset="-128"/>
              </a:rPr>
              <a:t> – hippocampus; </a:t>
            </a:r>
            <a:r>
              <a:rPr lang="en-US" altLang="en-US" b="1" dirty="0" err="1" smtClean="0">
                <a:latin typeface="Helvetica" pitchFamily="34" charset="0"/>
                <a:ea typeface="ＭＳ Ｐゴシック" pitchFamily="1" charset="-128"/>
              </a:rPr>
              <a:t>Amyg</a:t>
            </a:r>
            <a:r>
              <a:rPr lang="en-US" altLang="en-US" dirty="0" smtClean="0">
                <a:latin typeface="Helvetica" pitchFamily="34" charset="0"/>
                <a:ea typeface="ＭＳ Ｐゴシック" pitchFamily="1" charset="-128"/>
              </a:rPr>
              <a:t> – amygdala</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24</a:t>
            </a:fld>
            <a:endParaRPr lang="en-US"/>
          </a:p>
        </p:txBody>
      </p:sp>
    </p:spTree>
    <p:extLst>
      <p:ext uri="{BB962C8B-B14F-4D97-AF65-F5344CB8AC3E}">
        <p14:creationId xmlns:p14="http://schemas.microsoft.com/office/powerpoint/2010/main" val="521671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Now</a:t>
            </a:r>
            <a:r>
              <a:rPr lang="en-US" altLang="en-US" b="1" baseline="0" dirty="0" smtClean="0">
                <a:latin typeface="Helvetica" pitchFamily="34" charset="0"/>
                <a:ea typeface="ＭＳ Ｐゴシック" pitchFamily="1" charset="-128"/>
              </a:rPr>
              <a:t> let’s switch to the environment side of the equation</a:t>
            </a:r>
            <a:endParaRPr lang="en-US" altLang="en-US" b="1" dirty="0" smtClean="0">
              <a:latin typeface="Helvetica" pitchFamily="34" charset="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25</a:t>
            </a:fld>
            <a:endParaRPr lang="en-US"/>
          </a:p>
        </p:txBody>
      </p:sp>
    </p:spTree>
    <p:extLst>
      <p:ext uri="{BB962C8B-B14F-4D97-AF65-F5344CB8AC3E}">
        <p14:creationId xmlns:p14="http://schemas.microsoft.com/office/powerpoint/2010/main" val="45434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Many environmental factors contribute to a person’s propensity to take drugs of abuse.  </a:t>
            </a:r>
            <a:r>
              <a:rPr lang="en-US" altLang="en-US" dirty="0" smtClean="0">
                <a:latin typeface="Helvetica" pitchFamily="34" charset="0"/>
                <a:ea typeface="ＭＳ Ｐゴシック" pitchFamily="1" charset="-128"/>
              </a:rPr>
              <a:t>These include drug availability, access to alternate rewards, exposure to stress or a history of physical or sexual abuse, witnessing violence, and so forth.</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26</a:t>
            </a:fld>
            <a:endParaRPr lang="en-US"/>
          </a:p>
        </p:txBody>
      </p:sp>
    </p:spTree>
    <p:extLst>
      <p:ext uri="{BB962C8B-B14F-4D97-AF65-F5344CB8AC3E}">
        <p14:creationId xmlns:p14="http://schemas.microsoft.com/office/powerpoint/2010/main" val="60061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data are from a nation-wide study that interviews 8th, 10th, and 12th grade students regarding their drug use. The slide on the left shows the percent of students saying that it's fairly easy very easy to get marijuana while the slide on the right shows the percent of students report using marijuana in the past 12 months. You can see that the data curves are similar in both graphs, steep increases in the perceived availability of marijuana from 1991-1997 and corresponding increases in the proportion of students using marijuana during the same years.</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27</a:t>
            </a:fld>
            <a:endParaRPr lang="en-US"/>
          </a:p>
        </p:txBody>
      </p:sp>
    </p:spTree>
    <p:extLst>
      <p:ext uri="{BB962C8B-B14F-4D97-AF65-F5344CB8AC3E}">
        <p14:creationId xmlns:p14="http://schemas.microsoft.com/office/powerpoint/2010/main" val="2541365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really good laboratory studies showing this has an effect, but this is as close as I could get to a clinical study supporting</a:t>
            </a:r>
            <a:r>
              <a:rPr lang="en-US" baseline="0" dirty="0" smtClean="0"/>
              <a:t> the laboratory results.</a:t>
            </a:r>
          </a:p>
          <a:p>
            <a:r>
              <a:rPr lang="en-US" dirty="0" smtClean="0"/>
              <a:t>This</a:t>
            </a:r>
            <a:r>
              <a:rPr lang="en-US" baseline="0" dirty="0" smtClean="0"/>
              <a:t> shows the results of a treatment where patients were asked to bring a significant person in their life (parent, spouse) into treatment with them.  The treatment program shared the patient’s urine results with the SO, letting them know when the person provided a clean urine.  The SO was supposed to reward the person by showing their appreciation and maybe doing something nice with them. Some patients brought a person in and other didn’t.  Those who had an SO supporting them did significantly better than those who did not.</a:t>
            </a:r>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28</a:t>
            </a:fld>
            <a:endParaRPr lang="en-US"/>
          </a:p>
        </p:txBody>
      </p:sp>
    </p:spTree>
    <p:extLst>
      <p:ext uri="{BB962C8B-B14F-4D97-AF65-F5344CB8AC3E}">
        <p14:creationId xmlns:p14="http://schemas.microsoft.com/office/powerpoint/2010/main" val="283961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people drink coffee (a stimulant) in the morning, before or during work, than late at night before they go to bed.</a:t>
            </a:r>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29</a:t>
            </a:fld>
            <a:endParaRPr lang="en-US"/>
          </a:p>
        </p:txBody>
      </p:sp>
    </p:spTree>
    <p:extLst>
      <p:ext uri="{BB962C8B-B14F-4D97-AF65-F5344CB8AC3E}">
        <p14:creationId xmlns:p14="http://schemas.microsoft.com/office/powerpoint/2010/main" val="76550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66761" indent="-294909">
              <a:defRPr sz="2500">
                <a:solidFill>
                  <a:schemeClr val="tx1"/>
                </a:solidFill>
                <a:latin typeface="Times New Roman" pitchFamily="18" charset="0"/>
              </a:defRPr>
            </a:lvl2pPr>
            <a:lvl3pPr marL="1179634" indent="-235927">
              <a:defRPr sz="2500">
                <a:solidFill>
                  <a:schemeClr val="tx1"/>
                </a:solidFill>
                <a:latin typeface="Times New Roman" pitchFamily="18" charset="0"/>
              </a:defRPr>
            </a:lvl3pPr>
            <a:lvl4pPr marL="1651487" indent="-235927">
              <a:defRPr sz="2500">
                <a:solidFill>
                  <a:schemeClr val="tx1"/>
                </a:solidFill>
                <a:latin typeface="Times New Roman" pitchFamily="18" charset="0"/>
              </a:defRPr>
            </a:lvl4pPr>
            <a:lvl5pPr marL="2123341" indent="-235927">
              <a:defRPr sz="2500">
                <a:solidFill>
                  <a:schemeClr val="tx1"/>
                </a:solidFill>
                <a:latin typeface="Times New Roman" pitchFamily="18" charset="0"/>
              </a:defRPr>
            </a:lvl5pPr>
            <a:lvl6pPr marL="2595194" indent="-235927" eaLnBrk="0" fontAlgn="base" hangingPunct="0">
              <a:spcBef>
                <a:spcPct val="0"/>
              </a:spcBef>
              <a:spcAft>
                <a:spcPct val="0"/>
              </a:spcAft>
              <a:defRPr sz="2500">
                <a:solidFill>
                  <a:schemeClr val="tx1"/>
                </a:solidFill>
                <a:latin typeface="Times New Roman" pitchFamily="18" charset="0"/>
              </a:defRPr>
            </a:lvl6pPr>
            <a:lvl7pPr marL="3067048" indent="-235927" eaLnBrk="0" fontAlgn="base" hangingPunct="0">
              <a:spcBef>
                <a:spcPct val="0"/>
              </a:spcBef>
              <a:spcAft>
                <a:spcPct val="0"/>
              </a:spcAft>
              <a:defRPr sz="2500">
                <a:solidFill>
                  <a:schemeClr val="tx1"/>
                </a:solidFill>
                <a:latin typeface="Times New Roman" pitchFamily="18" charset="0"/>
              </a:defRPr>
            </a:lvl7pPr>
            <a:lvl8pPr marL="3538902" indent="-235927" eaLnBrk="0" fontAlgn="base" hangingPunct="0">
              <a:spcBef>
                <a:spcPct val="0"/>
              </a:spcBef>
              <a:spcAft>
                <a:spcPct val="0"/>
              </a:spcAft>
              <a:defRPr sz="2500">
                <a:solidFill>
                  <a:schemeClr val="tx1"/>
                </a:solidFill>
                <a:latin typeface="Times New Roman" pitchFamily="18" charset="0"/>
              </a:defRPr>
            </a:lvl8pPr>
            <a:lvl9pPr marL="4010755" indent="-235927" eaLnBrk="0" fontAlgn="base" hangingPunct="0">
              <a:spcBef>
                <a:spcPct val="0"/>
              </a:spcBef>
              <a:spcAft>
                <a:spcPct val="0"/>
              </a:spcAft>
              <a:defRPr sz="2500">
                <a:solidFill>
                  <a:schemeClr val="tx1"/>
                </a:solidFill>
                <a:latin typeface="Times New Roman" pitchFamily="18" charset="0"/>
              </a:defRPr>
            </a:lvl9pPr>
          </a:lstStyle>
          <a:p>
            <a:fld id="{E0628417-88AE-47E4-B069-252414AD4C1A}" type="slidenum">
              <a:rPr lang="en-US" sz="1200"/>
              <a:pPr/>
              <a:t>3</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sz="1600" dirty="0" smtClean="0"/>
              <a:t>It turns out that the developing adolescent</a:t>
            </a:r>
            <a:r>
              <a:rPr lang="en-US" sz="1600" baseline="0" dirty="0" smtClean="0"/>
              <a:t> brain may predispose teens to become addicted.</a:t>
            </a:r>
            <a:r>
              <a:rPr lang="en-US" sz="1600" kern="1200" dirty="0" smtClean="0">
                <a:solidFill>
                  <a:schemeClr val="tx1"/>
                </a:solidFill>
                <a:latin typeface="+mn-lt"/>
                <a:ea typeface="ＭＳ Ｐゴシック" charset="0"/>
                <a:cs typeface="ＭＳ Ｐゴシック" charset="0"/>
              </a:rPr>
              <a:t> </a:t>
            </a:r>
          </a:p>
          <a:p>
            <a:r>
              <a:rPr lang="en-US" sz="1600" kern="1200" dirty="0" smtClean="0">
                <a:solidFill>
                  <a:schemeClr val="tx1"/>
                </a:solidFill>
                <a:latin typeface="+mn-lt"/>
                <a:ea typeface="ＭＳ Ｐゴシック" charset="0"/>
                <a:cs typeface="ＭＳ Ｐゴシック" charset="0"/>
              </a:rPr>
              <a:t>Recent research has indicated that our brains are not fully developed until about the age of 25. Therefore the initial decision to start using and subsequent decisions to continue use sufficiently to develop an addiction, are all made by an immature brain that does not function in the same way as adult brains.</a:t>
            </a:r>
            <a:endParaRPr lang="en-US" sz="16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Helvetica" pitchFamily="34" charset="0"/>
                <a:ea typeface="ＭＳ Ｐゴシック" pitchFamily="1" charset="-128"/>
              </a:rPr>
              <a:t>How can the environment shape the response to drugs?  This study in non-human primates shows how social factors can influence the level of dopamine receptors and the propensity to self administer drugs.  </a:t>
            </a:r>
            <a:r>
              <a:rPr lang="en-US" altLang="en-US" dirty="0" smtClean="0">
                <a:latin typeface="Helvetica" pitchFamily="34" charset="0"/>
                <a:ea typeface="ＭＳ Ｐゴシック" pitchFamily="1" charset="-128"/>
              </a:rPr>
              <a:t>Illustrated above are PET images of the brains of monkeys that were initially individually housed (left) and then group housed (right).  Those emerging at the top of their social rank – experiencing less stress and more access to natural rewards – expressed more dopamine receptors (bright yellow) and took less cocaine than did submissive monkeys (green symbols on graph).</a:t>
            </a:r>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30</a:t>
            </a:fld>
            <a:endParaRPr lang="en-US"/>
          </a:p>
        </p:txBody>
      </p:sp>
    </p:spTree>
    <p:extLst>
      <p:ext uri="{BB962C8B-B14F-4D97-AF65-F5344CB8AC3E}">
        <p14:creationId xmlns:p14="http://schemas.microsoft.com/office/powerpoint/2010/main" val="2995804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 Year Use</a:t>
            </a:r>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31</a:t>
            </a:fld>
            <a:endParaRPr lang="en-US"/>
          </a:p>
        </p:txBody>
      </p:sp>
    </p:spTree>
    <p:extLst>
      <p:ext uri="{BB962C8B-B14F-4D97-AF65-F5344CB8AC3E}">
        <p14:creationId xmlns:p14="http://schemas.microsoft.com/office/powerpoint/2010/main" val="1311648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32</a:t>
            </a:fld>
            <a:endParaRPr lang="en-US"/>
          </a:p>
        </p:txBody>
      </p:sp>
    </p:spTree>
    <p:extLst>
      <p:ext uri="{BB962C8B-B14F-4D97-AF65-F5344CB8AC3E}">
        <p14:creationId xmlns:p14="http://schemas.microsoft.com/office/powerpoint/2010/main" val="1905068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ＭＳ Ｐゴシック" charset="0"/>
              </a:rPr>
              <a:t>Imaging studies have shown evidence of tissue malfunction in the brains of those with addiction, and in the hearts of people with heart disease.</a:t>
            </a:r>
          </a:p>
          <a:p>
            <a:endParaRPr lang="en-US" sz="1200" b="0" i="0" kern="1200" dirty="0" smtClean="0">
              <a:solidFill>
                <a:schemeClr val="tx1"/>
              </a:solidFill>
              <a:effectLst/>
              <a:latin typeface="+mn-lt"/>
            </a:endParaRPr>
          </a:p>
          <a:p>
            <a:r>
              <a:rPr lang="en-US" sz="1200" b="0" i="0" kern="1200" dirty="0" smtClean="0">
                <a:solidFill>
                  <a:schemeClr val="tx1"/>
                </a:solidFill>
                <a:effectLst/>
                <a:latin typeface="+mn-lt"/>
              </a:rPr>
              <a:t>With all these structural and functional changes, can</a:t>
            </a:r>
            <a:r>
              <a:rPr lang="en-US" sz="1200" b="0" i="0" kern="1200" baseline="0" dirty="0" smtClean="0">
                <a:solidFill>
                  <a:schemeClr val="tx1"/>
                </a:solidFill>
                <a:effectLst/>
                <a:latin typeface="+mn-lt"/>
              </a:rPr>
              <a:t> treatment help?</a:t>
            </a:r>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33</a:t>
            </a:fld>
            <a:endParaRPr lang="en-US"/>
          </a:p>
        </p:txBody>
      </p:sp>
    </p:spTree>
    <p:extLst>
      <p:ext uri="{BB962C8B-B14F-4D97-AF65-F5344CB8AC3E}">
        <p14:creationId xmlns:p14="http://schemas.microsoft.com/office/powerpoint/2010/main" val="4211665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This slide shows that there are </a:t>
            </a:r>
            <a:r>
              <a:rPr lang="en-US" sz="1200" b="1" kern="1200" dirty="0" smtClean="0">
                <a:solidFill>
                  <a:schemeClr val="tx1"/>
                </a:solidFill>
                <a:effectLst/>
                <a:latin typeface="+mn-lt"/>
                <a:ea typeface="ＭＳ Ｐゴシック" charset="0"/>
                <a:cs typeface="ＭＳ Ｐゴシック" charset="0"/>
              </a:rPr>
              <a:t>similarities in the recovery proc</a:t>
            </a:r>
            <a:r>
              <a:rPr lang="en-US" sz="1200" kern="1200" dirty="0" smtClean="0">
                <a:solidFill>
                  <a:schemeClr val="tx1"/>
                </a:solidFill>
                <a:effectLst/>
                <a:latin typeface="+mn-lt"/>
                <a:ea typeface="ＭＳ Ｐゴシック" charset="0"/>
                <a:cs typeface="ＭＳ Ｐゴシック" charset="0"/>
              </a:rPr>
              <a:t>ess for addiction and heart disease.  But wait, we all know that addicted folks are much worse at following their treatment plan and more likely to relapse, </a:t>
            </a:r>
            <a:r>
              <a:rPr lang="en-US" sz="1200" b="1" kern="1200" dirty="0" smtClean="0">
                <a:solidFill>
                  <a:schemeClr val="tx1"/>
                </a:solidFill>
                <a:effectLst/>
                <a:latin typeface="+mn-lt"/>
                <a:ea typeface="ＭＳ Ｐゴシック" charset="0"/>
                <a:cs typeface="ＭＳ Ｐゴシック" charset="0"/>
              </a:rPr>
              <a:t>RIGHT</a:t>
            </a:r>
            <a:r>
              <a:rPr lang="en-US" sz="1200" kern="1200" dirty="0" smtClean="0">
                <a:solidFill>
                  <a:schemeClr val="tx1"/>
                </a:solidFill>
                <a:effectLst/>
                <a:latin typeface="+mn-lt"/>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34</a:t>
            </a:fld>
            <a:endParaRPr lang="en-US"/>
          </a:p>
        </p:txBody>
      </p:sp>
    </p:spTree>
    <p:extLst>
      <p:ext uri="{BB962C8B-B14F-4D97-AF65-F5344CB8AC3E}">
        <p14:creationId xmlns:p14="http://schemas.microsoft.com/office/powerpoint/2010/main" val="263283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Drug abuse is a chronic illness with relapse rates similar to other chronic</a:t>
            </a:r>
            <a:r>
              <a:rPr lang="en-US" baseline="0" dirty="0" smtClean="0"/>
              <a:t> illnesses</a:t>
            </a:r>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35</a:t>
            </a:fld>
            <a:endParaRPr lang="en-US"/>
          </a:p>
        </p:txBody>
      </p:sp>
    </p:spTree>
    <p:extLst>
      <p:ext uri="{BB962C8B-B14F-4D97-AF65-F5344CB8AC3E}">
        <p14:creationId xmlns:p14="http://schemas.microsoft.com/office/powerpoint/2010/main" val="1985593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FF0000"/>
                </a:solidFill>
                <a:latin typeface="Helvetica" pitchFamily="34" charset="0"/>
                <a:ea typeface="ＭＳ Ｐゴシック" pitchFamily="1" charset="-128"/>
              </a:rPr>
              <a:t>Treatment Can Work!  </a:t>
            </a:r>
            <a:r>
              <a:rPr lang="en-US" altLang="en-US" dirty="0" smtClean="0">
                <a:solidFill>
                  <a:srgbClr val="FF0000"/>
                </a:solidFill>
                <a:latin typeface="Helvetica" pitchFamily="34" charset="0"/>
                <a:ea typeface="ＭＳ Ｐゴシック" pitchFamily="1" charset="-128"/>
              </a:rPr>
              <a:t>More than 30 years of research have shown this to be true. Behavioral therapies can engage people in treatment, modify their attitudes and behaviors related to drug abuse, and increase their life skills. Medications are now available to treat opioid, alcohol, and tobacco addiction, while others are on the horizon. Behavioral therapies can enhance the effectiveness of these medications and can help people stay in treatment longer. </a:t>
            </a:r>
          </a:p>
          <a:p>
            <a:pPr eaLnBrk="1" hangingPunct="1"/>
            <a:endParaRPr lang="en-US" altLang="en-US" dirty="0" smtClean="0">
              <a:latin typeface="Helvetica" pitchFamily="34" charset="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36</a:t>
            </a:fld>
            <a:endParaRPr lang="en-US"/>
          </a:p>
        </p:txBody>
      </p:sp>
    </p:spTree>
    <p:extLst>
      <p:ext uri="{BB962C8B-B14F-4D97-AF65-F5344CB8AC3E}">
        <p14:creationId xmlns:p14="http://schemas.microsoft.com/office/powerpoint/2010/main" val="970610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Addiction requires treatment that addresses its complexity.</a:t>
            </a:r>
            <a:r>
              <a:rPr lang="en-US" altLang="en-US" dirty="0" smtClean="0">
                <a:latin typeface="Helvetica" pitchFamily="34" charset="0"/>
                <a:ea typeface="ＭＳ Ｐゴシック" pitchFamily="1" charset="-128"/>
              </a:rPr>
              <a:t>  Substance abuse treatment should address the whole person and can include medications, behavioral therapies, and ancillary support services</a:t>
            </a:r>
            <a:r>
              <a:rPr lang="en-US" altLang="en-US" baseline="0" dirty="0" smtClean="0">
                <a:latin typeface="Helvetica" pitchFamily="34" charset="0"/>
                <a:ea typeface="ＭＳ Ｐゴシック" pitchFamily="1" charset="-128"/>
              </a:rPr>
              <a:t> that </a:t>
            </a:r>
            <a:r>
              <a:rPr lang="en-US" altLang="en-US" dirty="0" smtClean="0">
                <a:latin typeface="Helvetica" pitchFamily="34" charset="0"/>
                <a:ea typeface="ＭＳ Ｐゴシック" pitchFamily="1" charset="-128"/>
              </a:rPr>
              <a:t>help to connect people to needed social, medical, and employment services, to get their lives back on track.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Helvetica" pitchFamily="34" charset="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37</a:t>
            </a:fld>
            <a:endParaRPr lang="en-US"/>
          </a:p>
        </p:txBody>
      </p:sp>
    </p:spTree>
    <p:extLst>
      <p:ext uri="{BB962C8B-B14F-4D97-AF65-F5344CB8AC3E}">
        <p14:creationId xmlns:p14="http://schemas.microsoft.com/office/powerpoint/2010/main" val="4065220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Extended abstinence is predictive of sustained recovery. </a:t>
            </a:r>
            <a:r>
              <a:rPr lang="en-US" altLang="en-US" dirty="0" smtClean="0">
                <a:latin typeface="Helvetica" pitchFamily="34" charset="0"/>
                <a:ea typeface="ＭＳ Ｐゴシック" pitchFamily="1" charset="-128"/>
              </a:rPr>
              <a:t>The odds of remaining abstinent rise if patients have been abstinent for 1 to 3 years. After 3 years, the recovery odds remain high and stable. Therefore, as with other chronic diseases, addiction requires an ongoing and active disease management strategy. </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38</a:t>
            </a:fld>
            <a:endParaRPr lang="en-US"/>
          </a:p>
        </p:txBody>
      </p:sp>
    </p:spTree>
    <p:extLst>
      <p:ext uri="{BB962C8B-B14F-4D97-AF65-F5344CB8AC3E}">
        <p14:creationId xmlns:p14="http://schemas.microsoft.com/office/powerpoint/2010/main" val="3661665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Helvetica" pitchFamily="34" charset="0"/>
                <a:ea typeface="ＭＳ Ｐゴシック" pitchFamily="1" charset="-128"/>
              </a:rPr>
              <a:t>It takes time, but the brain can recover.  </a:t>
            </a:r>
            <a:r>
              <a:rPr lang="en-US" altLang="en-US" dirty="0" smtClean="0">
                <a:latin typeface="Helvetica" pitchFamily="34" charset="0"/>
                <a:ea typeface="ＭＳ Ｐゴシック" pitchFamily="1" charset="-128"/>
              </a:rPr>
              <a:t>This slide shows images of dopamine transporter (DAT) binding in three brains: (1) a healthy control (top); (2) a methamphetamine abuser one month after discontinuing drug abuse (middle); and (3) a methamphetamine abuser after 14 months of abstinence (bottom). The control brain shows a robust concentration of dopamine transporters in the striatum (red and yellow), while the methamphetamine abuser has a dramatic drop in DAT binding, even a month after drug abuse has stopped. Sustained abstinence, however, allows a near-full return of DAT binding to normal levels. Still, some of the behavioral effects of methamphetamine do not completely return to normal (not shown). This means that it can take a long time to recover from methamphetamine abuse, but recovery is possible.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39</a:t>
            </a:fld>
            <a:endParaRPr lang="en-US"/>
          </a:p>
        </p:txBody>
      </p:sp>
    </p:spTree>
    <p:extLst>
      <p:ext uri="{BB962C8B-B14F-4D97-AF65-F5344CB8AC3E}">
        <p14:creationId xmlns:p14="http://schemas.microsoft.com/office/powerpoint/2010/main" val="387778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smtClean="0">
                <a:latin typeface="Helvetica" pitchFamily="34" charset="0"/>
                <a:ea typeface="ＭＳ Ｐゴシック" pitchFamily="1" charset="-128"/>
              </a:rPr>
              <a:t>Magnetic Resonance Imaging (MRI) Scans allow us to map the maturation of the brain.  </a:t>
            </a:r>
            <a:r>
              <a:rPr lang="en-US" altLang="en-US" sz="1600" dirty="0" smtClean="0">
                <a:latin typeface="Helvetica" pitchFamily="34" charset="0"/>
                <a:ea typeface="ＭＳ Ｐゴシック" pitchFamily="1" charset="-128"/>
              </a:rPr>
              <a:t>This slide illustrates brain development through early adulthood, with blue indicating the mature state. The prefrontal cortex (white circle), which governs judgment and decision-making functions, is the last part of the brain to develop. This may help explain why teens, who are more prone to participating in risk-taking behavior, are particularly vulnerable to drug abuse.  </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4</a:t>
            </a:fld>
            <a:endParaRPr lang="en-US"/>
          </a:p>
        </p:txBody>
      </p:sp>
    </p:spTree>
    <p:extLst>
      <p:ext uri="{BB962C8B-B14F-4D97-AF65-F5344CB8AC3E}">
        <p14:creationId xmlns:p14="http://schemas.microsoft.com/office/powerpoint/2010/main" val="601771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 scan of a person with spider phobia exposed to a spider before and after CBT.</a:t>
            </a:r>
          </a:p>
          <a:p>
            <a:endParaRPr lang="en-US" dirty="0" smtClean="0"/>
          </a:p>
          <a:p>
            <a:r>
              <a:rPr lang="en-US" sz="1200" b="1" kern="1200" dirty="0" smtClean="0">
                <a:solidFill>
                  <a:schemeClr val="tx1"/>
                </a:solidFill>
                <a:effectLst/>
                <a:latin typeface="+mn-lt"/>
                <a:ea typeface="ＭＳ Ｐゴシック" charset="0"/>
                <a:cs typeface="ＭＳ Ｐゴシック" charset="0"/>
              </a:rPr>
              <a:t>fMRI</a:t>
            </a:r>
            <a:r>
              <a:rPr lang="en-US" sz="1200" kern="1200" dirty="0" smtClean="0">
                <a:solidFill>
                  <a:schemeClr val="tx1"/>
                </a:solidFill>
                <a:effectLst/>
                <a:latin typeface="+mn-lt"/>
                <a:ea typeface="ＭＳ Ｐゴシック" charset="0"/>
                <a:cs typeface="ＭＳ Ｐゴシック" charset="0"/>
              </a:rPr>
              <a:t> was used in subjects suffering from spider phobia to measure, before and after effective CBT, regional brain activity while viewing film of spiders. Results showed that fear triggered during the viewing of the spiders, was correlated with significant activation in the brain. After successful completion of CBT, no significant activation was found in those brain areas. </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40</a:t>
            </a:fld>
            <a:endParaRPr lang="en-US"/>
          </a:p>
        </p:txBody>
      </p:sp>
    </p:spTree>
    <p:extLst>
      <p:ext uri="{BB962C8B-B14F-4D97-AF65-F5344CB8AC3E}">
        <p14:creationId xmlns:p14="http://schemas.microsoft.com/office/powerpoint/2010/main" val="327523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41</a:t>
            </a:fld>
            <a:endParaRPr lang="en-US"/>
          </a:p>
        </p:txBody>
      </p:sp>
    </p:spTree>
    <p:extLst>
      <p:ext uri="{BB962C8B-B14F-4D97-AF65-F5344CB8AC3E}">
        <p14:creationId xmlns:p14="http://schemas.microsoft.com/office/powerpoint/2010/main" val="1790536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295A0-A6C9-4160-9972-95255CFFC898}" type="slidenum">
              <a:rPr lang="en-US" altLang="en-US"/>
              <a:pPr/>
              <a:t>42</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The work of several such task forces and other groups reviewing empirically supported treatments (ESTs) in the United States, United Kingdom, and elsewhere is summarized here, along with the lists of treatments that have been identified as ESTs.</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Treatments in category I are supported by at least two rigorous randomized controlled trials (RCTs) showing their superiority to placebo control conditions or another bona fide treatment. Alternatively, work groups following task force criteria (</a:t>
            </a:r>
            <a:r>
              <a:rPr lang="en-US" sz="1200" b="0" i="0" u="none" strike="noStrike" kern="1200" baseline="0" dirty="0" err="1" smtClean="0">
                <a:solidFill>
                  <a:schemeClr val="tx1"/>
                </a:solidFill>
                <a:latin typeface="+mn-lt"/>
                <a:ea typeface="ＭＳ Ｐゴシック" charset="0"/>
                <a:cs typeface="ＭＳ Ｐゴシック" charset="0"/>
              </a:rPr>
              <a:t>Chambless</a:t>
            </a:r>
            <a:r>
              <a:rPr lang="en-US" sz="1200" b="0" i="0" u="none" strike="noStrike" kern="1200" baseline="0" dirty="0" smtClean="0">
                <a:solidFill>
                  <a:schemeClr val="tx1"/>
                </a:solidFill>
                <a:latin typeface="+mn-lt"/>
                <a:ea typeface="ＭＳ Ｐゴシック" charset="0"/>
                <a:cs typeface="ＭＳ Ｐゴシック" charset="0"/>
              </a:rPr>
              <a:t> et al 1998) accepted a large series of rigorous single case experiments as meeting this definition, and authors in the Nathan &amp; Gorman volume (1998) may have accepted the use of a waiting list control group for comparison.</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Treatments in category II were typically supported by at least one RCT in which the treatment proved superior to a control condition or alternative bona fide treatment. Also, most groups followed the task force criteria in relegating treatments</a:t>
            </a:r>
          </a:p>
          <a:p>
            <a:r>
              <a:rPr lang="en-US" sz="1200" b="0" i="0" u="none" strike="noStrike" kern="1200" baseline="0" dirty="0" smtClean="0">
                <a:solidFill>
                  <a:schemeClr val="tx1"/>
                </a:solidFill>
                <a:latin typeface="+mn-lt"/>
                <a:ea typeface="ＭＳ Ｐゴシック" charset="0"/>
                <a:cs typeface="ＭＳ Ｐゴシック" charset="0"/>
              </a:rPr>
              <a:t>demonstrated to be efficacious only by comparison to waiting list control groups to this category, regardless of the number of supporting studies, and accepted a small series of rigorous single case experiments as meeting threshold for this level.</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approaches are related and sometimes are used together</a:t>
            </a:r>
          </a:p>
          <a:p>
            <a:r>
              <a:rPr lang="en-US" dirty="0" smtClean="0"/>
              <a:t>CBT</a:t>
            </a:r>
            <a:r>
              <a:rPr lang="en-US" baseline="0" dirty="0" smtClean="0"/>
              <a:t> focuses on training skills (e.g., communication skills, relapse prevention skills)</a:t>
            </a:r>
          </a:p>
          <a:p>
            <a:r>
              <a:rPr lang="en-US" baseline="0" dirty="0" smtClean="0"/>
              <a:t>CM focuses in rearranging the events that set the occasion for behavior or provide reinforcement or punishment of behavior</a:t>
            </a:r>
          </a:p>
          <a:p>
            <a:endParaRPr lang="en-US" baseline="0" dirty="0" smtClean="0"/>
          </a:p>
          <a:p>
            <a:r>
              <a:rPr lang="en-US" baseline="0" dirty="0" smtClean="0"/>
              <a:t>CRA is a form of CM that arranges natural</a:t>
            </a:r>
            <a:r>
              <a:rPr lang="en-US" altLang="en-US" dirty="0" smtClean="0"/>
              <a:t>, social reinforcers rather than artificial, tangible ones</a:t>
            </a:r>
          </a:p>
          <a:p>
            <a:r>
              <a:rPr lang="en-US" altLang="en-US" dirty="0" smtClean="0"/>
              <a:t>Goals of CRA include:</a:t>
            </a:r>
          </a:p>
          <a:p>
            <a:pPr marL="971550" lvl="1" indent="-514350">
              <a:lnSpc>
                <a:spcPct val="95000"/>
              </a:lnSpc>
              <a:spcBef>
                <a:spcPct val="0"/>
              </a:spcBef>
              <a:buFont typeface="+mj-lt"/>
              <a:buAutoNum type="arabicPeriod"/>
            </a:pPr>
            <a:r>
              <a:rPr lang="en-US" altLang="en-US" dirty="0" smtClean="0"/>
              <a:t>arranging for drug use and abstinence to be readily detected </a:t>
            </a:r>
            <a:r>
              <a:rPr lang="en-US" altLang="en-US" i="1" dirty="0" smtClean="0"/>
              <a:t>by the community</a:t>
            </a:r>
            <a:endParaRPr lang="en-US" altLang="en-US" dirty="0" smtClean="0"/>
          </a:p>
          <a:p>
            <a:pPr marL="971550" lvl="1" indent="-514350">
              <a:lnSpc>
                <a:spcPct val="95000"/>
              </a:lnSpc>
              <a:spcBef>
                <a:spcPct val="0"/>
              </a:spcBef>
              <a:buFont typeface="+mj-lt"/>
              <a:buAutoNum type="arabicPeriod"/>
            </a:pPr>
            <a:r>
              <a:rPr lang="en-US" altLang="en-US" i="1" dirty="0" smtClean="0"/>
              <a:t>Having the community</a:t>
            </a:r>
            <a:r>
              <a:rPr lang="en-US" altLang="en-US" dirty="0" smtClean="0"/>
              <a:t> reinforce drug abstinence</a:t>
            </a:r>
          </a:p>
          <a:p>
            <a:pPr marL="971550" lvl="1" indent="-514350">
              <a:lnSpc>
                <a:spcPct val="95000"/>
              </a:lnSpc>
              <a:spcBef>
                <a:spcPct val="0"/>
              </a:spcBef>
              <a:buFont typeface="+mj-lt"/>
              <a:buAutoNum type="arabicPeriod"/>
            </a:pPr>
            <a:r>
              <a:rPr lang="en-US" altLang="en-US" i="1" dirty="0" smtClean="0"/>
              <a:t>Having the community</a:t>
            </a:r>
            <a:r>
              <a:rPr lang="en-US" altLang="en-US" dirty="0" smtClean="0"/>
              <a:t> ignore drug use or have it result in loss of reinforcement</a:t>
            </a:r>
          </a:p>
          <a:p>
            <a:pPr marL="971550" lvl="1" indent="-514350">
              <a:lnSpc>
                <a:spcPct val="95000"/>
              </a:lnSpc>
              <a:spcBef>
                <a:spcPct val="0"/>
              </a:spcBef>
              <a:buFont typeface="+mj-lt"/>
              <a:buAutoNum type="arabicPeriod"/>
            </a:pPr>
            <a:r>
              <a:rPr lang="en-US" altLang="en-US" dirty="0" smtClean="0"/>
              <a:t>increase reinforcement from non-drug sources</a:t>
            </a:r>
          </a:p>
          <a:p>
            <a:pPr marL="971550" lvl="1" indent="-514350">
              <a:lnSpc>
                <a:spcPct val="95000"/>
              </a:lnSpc>
              <a:spcBef>
                <a:spcPct val="0"/>
              </a:spcBef>
              <a:buFont typeface="+mj-lt"/>
              <a:buAutoNum type="arabicPeriod"/>
            </a:pPr>
            <a:endParaRPr lang="en-US" altLang="en-US" dirty="0" smtClean="0"/>
          </a:p>
          <a:p>
            <a:pPr marL="0" lvl="0" indent="0">
              <a:lnSpc>
                <a:spcPct val="95000"/>
              </a:lnSpc>
              <a:spcBef>
                <a:spcPct val="0"/>
              </a:spcBef>
              <a:buFont typeface="+mj-lt"/>
              <a:buNone/>
            </a:pPr>
            <a:r>
              <a:rPr lang="en-US" altLang="en-US" dirty="0" smtClean="0"/>
              <a:t>Goals</a:t>
            </a:r>
            <a:r>
              <a:rPr lang="en-US" altLang="en-US" baseline="0" dirty="0" smtClean="0"/>
              <a:t> of CM</a:t>
            </a:r>
          </a:p>
          <a:p>
            <a:pPr marL="0" lvl="0" indent="0">
              <a:lnSpc>
                <a:spcPct val="95000"/>
              </a:lnSpc>
              <a:spcBef>
                <a:spcPct val="0"/>
              </a:spcBef>
              <a:buFont typeface="+mj-lt"/>
              <a:buNone/>
            </a:pPr>
            <a:r>
              <a:rPr lang="en-US" altLang="en-US" baseline="0" dirty="0" smtClean="0"/>
              <a:t>Provide reinforcement for desired behaviors</a:t>
            </a:r>
          </a:p>
          <a:p>
            <a:pPr marL="0" lvl="0" indent="0">
              <a:lnSpc>
                <a:spcPct val="95000"/>
              </a:lnSpc>
              <a:spcBef>
                <a:spcPct val="0"/>
              </a:spcBef>
              <a:buFont typeface="+mj-lt"/>
              <a:buNone/>
            </a:pPr>
            <a:r>
              <a:rPr lang="en-US" altLang="en-US" baseline="0" dirty="0" smtClean="0"/>
              <a:t>- Positive reinforcement gives the person something when the desired behavior is performed (e.g., less frequent drug court appearances)</a:t>
            </a:r>
          </a:p>
          <a:p>
            <a:pPr marL="0" lvl="0" indent="0">
              <a:lnSpc>
                <a:spcPct val="95000"/>
              </a:lnSpc>
              <a:spcBef>
                <a:spcPct val="0"/>
              </a:spcBef>
              <a:buFont typeface="+mj-lt"/>
              <a:buNone/>
            </a:pPr>
            <a:r>
              <a:rPr lang="en-US" altLang="en-US" baseline="0" dirty="0" smtClean="0"/>
              <a:t>- Negative reinforcement removes something when the desired behavior occurs (e.g., expunge criminal record for completing drug court)</a:t>
            </a:r>
          </a:p>
          <a:p>
            <a:pPr marL="0" lvl="0" indent="0">
              <a:lnSpc>
                <a:spcPct val="95000"/>
              </a:lnSpc>
              <a:spcBef>
                <a:spcPct val="0"/>
              </a:spcBef>
              <a:buFont typeface="+mj-lt"/>
              <a:buNone/>
            </a:pPr>
            <a:endParaRPr lang="en-US" altLang="en-US" dirty="0" smtClean="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43</a:t>
            </a:fld>
            <a:endParaRPr lang="en-US"/>
          </a:p>
        </p:txBody>
      </p:sp>
    </p:spTree>
    <p:extLst>
      <p:ext uri="{BB962C8B-B14F-4D97-AF65-F5344CB8AC3E}">
        <p14:creationId xmlns:p14="http://schemas.microsoft.com/office/powerpoint/2010/main" val="1605837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44</a:t>
            </a:fld>
            <a:endParaRPr lang="en-US"/>
          </a:p>
        </p:txBody>
      </p:sp>
    </p:spTree>
    <p:extLst>
      <p:ext uri="{BB962C8B-B14F-4D97-AF65-F5344CB8AC3E}">
        <p14:creationId xmlns:p14="http://schemas.microsoft.com/office/powerpoint/2010/main" val="2811172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45</a:t>
            </a:fld>
            <a:endParaRPr lang="en-US"/>
          </a:p>
        </p:txBody>
      </p:sp>
    </p:spTree>
    <p:extLst>
      <p:ext uri="{BB962C8B-B14F-4D97-AF65-F5344CB8AC3E}">
        <p14:creationId xmlns:p14="http://schemas.microsoft.com/office/powerpoint/2010/main" val="870438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47</a:t>
            </a:fld>
            <a:endParaRPr lang="en-US"/>
          </a:p>
        </p:txBody>
      </p:sp>
    </p:spTree>
    <p:extLst>
      <p:ext uri="{BB962C8B-B14F-4D97-AF65-F5344CB8AC3E}">
        <p14:creationId xmlns:p14="http://schemas.microsoft.com/office/powerpoint/2010/main" val="324562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Motivational Interviewing is a therapist style as well as a strategy</a:t>
            </a:r>
          </a:p>
          <a:p>
            <a:pPr marL="171450" indent="-171450">
              <a:buFontTx/>
              <a:buChar char="-"/>
            </a:pPr>
            <a:r>
              <a:rPr lang="en-US" altLang="en-US" sz="1200" b="0" i="0" u="none" strike="noStrike" kern="1200" baseline="0" dirty="0" smtClean="0">
                <a:solidFill>
                  <a:schemeClr val="tx1"/>
                </a:solidFill>
                <a:latin typeface="+mn-lt"/>
              </a:rPr>
              <a:t>Style is to be accepting, avoid resistance, and accept that the client knows themselves best and is the only one who has control of his or her behavior</a:t>
            </a:r>
          </a:p>
          <a:p>
            <a:pPr marL="171450" indent="-171450">
              <a:buFontTx/>
              <a:buChar char="-"/>
            </a:pPr>
            <a:r>
              <a:rPr lang="en-US" altLang="en-US" sz="1200" b="0" i="0" u="none" strike="noStrike" kern="1200" baseline="0" dirty="0" smtClean="0">
                <a:solidFill>
                  <a:schemeClr val="tx1"/>
                </a:solidFill>
                <a:latin typeface="+mn-lt"/>
              </a:rPr>
              <a:t>Strategy is to build discrepancy between the clients long-term goals and important life roles (parent) versus his or her AOD use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48</a:t>
            </a:fld>
            <a:endParaRPr lang="en-US"/>
          </a:p>
        </p:txBody>
      </p:sp>
    </p:spTree>
    <p:extLst>
      <p:ext uri="{BB962C8B-B14F-4D97-AF65-F5344CB8AC3E}">
        <p14:creationId xmlns:p14="http://schemas.microsoft.com/office/powerpoint/2010/main" val="23900580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49</a:t>
            </a:fld>
            <a:endParaRPr lang="en-US"/>
          </a:p>
        </p:txBody>
      </p:sp>
    </p:spTree>
    <p:extLst>
      <p:ext uri="{BB962C8B-B14F-4D97-AF65-F5344CB8AC3E}">
        <p14:creationId xmlns:p14="http://schemas.microsoft.com/office/powerpoint/2010/main" val="3201776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5FE65-49EE-48D5-816C-504D1676CA10}" type="slidenum">
              <a:rPr lang="en-US" altLang="en-US"/>
              <a:pPr/>
              <a:t>50</a:t>
            </a:fld>
            <a:endParaRPr lang="en-US" alt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latin typeface="+mn-lt"/>
                <a:ea typeface="ＭＳ Ｐゴシック" charset="0"/>
                <a:cs typeface="ＭＳ Ｐゴシック" charset="0"/>
              </a:rPr>
              <a:t>Previous slide showed that maturation begins at the back of the brain at gradually moves forward to the frontal cortex, which is involved in complex decision-making and self-control. This diagram also shows is the limbic system of the brain, which develops earlier. The limbic system processes emotions and experiences of reward and punishment.</a:t>
            </a:r>
          </a:p>
          <a:p>
            <a:endParaRPr lang="en-US" sz="1600" kern="1200" dirty="0" smtClean="0">
              <a:solidFill>
                <a:schemeClr val="tx1"/>
              </a:solidFill>
              <a:latin typeface="+mn-lt"/>
              <a:ea typeface="ＭＳ Ｐゴシック" charset="0"/>
              <a:cs typeface="ＭＳ Ｐゴシック" charset="0"/>
            </a:endParaRPr>
          </a:p>
          <a:p>
            <a:r>
              <a:rPr lang="en-US" sz="1600" kern="1200" dirty="0" smtClean="0">
                <a:solidFill>
                  <a:schemeClr val="tx1"/>
                </a:solidFill>
                <a:latin typeface="+mn-lt"/>
                <a:ea typeface="ＭＳ Ｐゴシック" charset="0"/>
                <a:cs typeface="ＭＳ Ｐゴシック" charset="0"/>
              </a:rPr>
              <a:t>It's important to note that his drug abuse begins developing, the majority of the immediate consequences that the user experiences are positive or rewarding. Decades of research have shown that drugs themselves can function to reward drug-taking, probably because of the subjective experiences of a high, a rush, or a numbing from pain.</a:t>
            </a:r>
          </a:p>
          <a:p>
            <a:endParaRPr lang="en-US" sz="1600" kern="1200" dirty="0" smtClean="0">
              <a:solidFill>
                <a:schemeClr val="tx1"/>
              </a:solidFill>
              <a:latin typeface="+mn-lt"/>
              <a:ea typeface="ＭＳ Ｐゴシック" charset="0"/>
              <a:cs typeface="ＭＳ Ｐゴシック" charset="0"/>
            </a:endParaRPr>
          </a:p>
          <a:p>
            <a:r>
              <a:rPr lang="en-US" sz="1600" kern="1200" dirty="0" smtClean="0">
                <a:solidFill>
                  <a:schemeClr val="tx1"/>
                </a:solidFill>
                <a:latin typeface="+mn-lt"/>
                <a:ea typeface="ＭＳ Ｐゴシック" charset="0"/>
                <a:cs typeface="ＭＳ Ｐゴシック" charset="0"/>
              </a:rPr>
              <a:t>The horrible negative consequences that can result from drug use often are quite delayed and uncertain relative to the positive effects that occur immediately after taking the drug. There is a wealth of research that shows that immediate consequences for behavior are much more powerful in driving that behavior than are delayed and uncertain consequences.</a:t>
            </a:r>
            <a:endParaRPr lang="en-US" sz="1600"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5</a:t>
            </a:fld>
            <a:endParaRPr lang="en-US"/>
          </a:p>
        </p:txBody>
      </p:sp>
    </p:spTree>
    <p:extLst>
      <p:ext uri="{BB962C8B-B14F-4D97-AF65-F5344CB8AC3E}">
        <p14:creationId xmlns:p14="http://schemas.microsoft.com/office/powerpoint/2010/main" val="25869424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pPr eaLnBrk="1" hangingPunct="1"/>
            <a:endParaRPr lang="en-US" smtClean="0"/>
          </a:p>
        </p:txBody>
      </p:sp>
      <p:sp>
        <p:nvSpPr>
          <p:cNvPr id="139268" name="Slide Number Placeholder 3"/>
          <p:cNvSpPr>
            <a:spLocks noGrp="1"/>
          </p:cNvSpPr>
          <p:nvPr>
            <p:ph type="sldNum" sz="quarter" idx="5"/>
          </p:nvPr>
        </p:nvSpPr>
        <p:spPr>
          <a:noFill/>
        </p:spPr>
        <p:txBody>
          <a:bodyPr/>
          <a:lstStyle>
            <a:lvl1pPr eaLnBrk="0" hangingPunct="0">
              <a:defRPr sz="4600" b="1">
                <a:solidFill>
                  <a:schemeClr val="bg2"/>
                </a:solidFill>
                <a:latin typeface="Calibri" pitchFamily="34" charset="0"/>
              </a:defRPr>
            </a:lvl1pPr>
            <a:lvl2pPr marL="770239" indent="-296246" eaLnBrk="0" hangingPunct="0">
              <a:defRPr sz="4600" b="1">
                <a:solidFill>
                  <a:schemeClr val="bg2"/>
                </a:solidFill>
                <a:latin typeface="Calibri" pitchFamily="34" charset="0"/>
              </a:defRPr>
            </a:lvl2pPr>
            <a:lvl3pPr marL="1184983" indent="-236996" eaLnBrk="0" hangingPunct="0">
              <a:defRPr sz="4600" b="1">
                <a:solidFill>
                  <a:schemeClr val="bg2"/>
                </a:solidFill>
                <a:latin typeface="Calibri" pitchFamily="34" charset="0"/>
              </a:defRPr>
            </a:lvl3pPr>
            <a:lvl4pPr marL="1658977" indent="-236996" eaLnBrk="0" hangingPunct="0">
              <a:defRPr sz="4600" b="1">
                <a:solidFill>
                  <a:schemeClr val="bg2"/>
                </a:solidFill>
                <a:latin typeface="Calibri" pitchFamily="34" charset="0"/>
              </a:defRPr>
            </a:lvl4pPr>
            <a:lvl5pPr marL="2132970" indent="-236996" eaLnBrk="0" hangingPunct="0">
              <a:defRPr sz="4600" b="1">
                <a:solidFill>
                  <a:schemeClr val="bg2"/>
                </a:solidFill>
                <a:latin typeface="Calibri" pitchFamily="34" charset="0"/>
              </a:defRPr>
            </a:lvl5pPr>
            <a:lvl6pPr marL="2606962" indent="-236996" algn="ctr" eaLnBrk="0" fontAlgn="base" hangingPunct="0">
              <a:spcBef>
                <a:spcPct val="0"/>
              </a:spcBef>
              <a:spcAft>
                <a:spcPct val="0"/>
              </a:spcAft>
              <a:defRPr sz="4600" b="1">
                <a:solidFill>
                  <a:schemeClr val="bg2"/>
                </a:solidFill>
                <a:latin typeface="Calibri" pitchFamily="34" charset="0"/>
              </a:defRPr>
            </a:lvl6pPr>
            <a:lvl7pPr marL="3080956" indent="-236996" algn="ctr" eaLnBrk="0" fontAlgn="base" hangingPunct="0">
              <a:spcBef>
                <a:spcPct val="0"/>
              </a:spcBef>
              <a:spcAft>
                <a:spcPct val="0"/>
              </a:spcAft>
              <a:defRPr sz="4600" b="1">
                <a:solidFill>
                  <a:schemeClr val="bg2"/>
                </a:solidFill>
                <a:latin typeface="Calibri" pitchFamily="34" charset="0"/>
              </a:defRPr>
            </a:lvl7pPr>
            <a:lvl8pPr marL="3554949" indent="-236996" algn="ctr" eaLnBrk="0" fontAlgn="base" hangingPunct="0">
              <a:spcBef>
                <a:spcPct val="0"/>
              </a:spcBef>
              <a:spcAft>
                <a:spcPct val="0"/>
              </a:spcAft>
              <a:defRPr sz="4600" b="1">
                <a:solidFill>
                  <a:schemeClr val="bg2"/>
                </a:solidFill>
                <a:latin typeface="Calibri" pitchFamily="34" charset="0"/>
              </a:defRPr>
            </a:lvl8pPr>
            <a:lvl9pPr marL="4028943" indent="-236996" algn="ctr" eaLnBrk="0" fontAlgn="base" hangingPunct="0">
              <a:spcBef>
                <a:spcPct val="0"/>
              </a:spcBef>
              <a:spcAft>
                <a:spcPct val="0"/>
              </a:spcAft>
              <a:defRPr sz="4600" b="1">
                <a:solidFill>
                  <a:schemeClr val="bg2"/>
                </a:solidFill>
                <a:latin typeface="Calibri" pitchFamily="34" charset="0"/>
              </a:defRPr>
            </a:lvl9pPr>
          </a:lstStyle>
          <a:p>
            <a:pPr eaLnBrk="1" hangingPunct="1"/>
            <a:fld id="{A6F45CD1-39F6-45B0-B49B-DA7145D23DB1}" type="slidenum">
              <a:rPr lang="en-US" sz="1200" b="0">
                <a:solidFill>
                  <a:schemeClr val="tx1"/>
                </a:solidFill>
              </a:rPr>
              <a:pPr eaLnBrk="1" hangingPunct="1"/>
              <a:t>51</a:t>
            </a:fld>
            <a:endParaRPr lang="en-US" sz="1200" b="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600" kern="1200" dirty="0" smtClean="0">
                <a:solidFill>
                  <a:schemeClr val="tx1"/>
                </a:solidFill>
                <a:latin typeface="+mn-lt"/>
                <a:ea typeface="ＭＳ Ｐゴシック" charset="0"/>
                <a:cs typeface="ＭＳ Ｐゴシック" charset="0"/>
              </a:rPr>
              <a:t>We often think of the limbic system as the "go system" of the brain. In contrast, the prefrontal system is the part of the brain that causes us to stop and think about longer term consequences and to weigh the costs and benefits of her behavior.</a:t>
            </a:r>
          </a:p>
          <a:p>
            <a:pPr>
              <a:defRPr/>
            </a:pPr>
            <a:endParaRPr lang="en-US" sz="1600" dirty="0" smtClean="0">
              <a:latin typeface="+mn-lt"/>
            </a:endParaRPr>
          </a:p>
          <a:p>
            <a:pPr>
              <a:defRPr/>
            </a:pPr>
            <a:r>
              <a:rPr lang="en-US" sz="1600" dirty="0" smtClean="0">
                <a:latin typeface="+mn-lt"/>
              </a:rPr>
              <a:t>This graphical representation of a 2008 study shows that there is a period in adolescence when the brain’s drive for pleasure and new experiences is strong, but its “brakes” are not mature. This is why adolescents have more trouble than adults in controlling their impulses, and why adolescents may know what they should be doing but have trouble doing it. This graphic also explains why adolescents are more vulnerable to becoming addicted to substances. </a:t>
            </a:r>
          </a:p>
          <a:p>
            <a:pPr>
              <a:defRPr/>
            </a:pPr>
            <a:endParaRPr lang="en-US" dirty="0" smtClean="0">
              <a:latin typeface="+mn-lt"/>
            </a:endParaRPr>
          </a:p>
        </p:txBody>
      </p:sp>
      <p:sp>
        <p:nvSpPr>
          <p:cNvPr id="43012" name="Slide Number Placeholder 3"/>
          <p:cNvSpPr>
            <a:spLocks noGrp="1"/>
          </p:cNvSpPr>
          <p:nvPr>
            <p:ph type="sldNum" sz="quarter" idx="5"/>
          </p:nvPr>
        </p:nvSpPr>
        <p:spPr>
          <a:noFill/>
        </p:spPr>
        <p:txBody>
          <a:bodyPr/>
          <a:lstStyle>
            <a:lvl1pPr>
              <a:defRPr sz="2500">
                <a:solidFill>
                  <a:schemeClr val="tx1"/>
                </a:solidFill>
                <a:latin typeface="Times New Roman" pitchFamily="18" charset="0"/>
              </a:defRPr>
            </a:lvl1pPr>
            <a:lvl2pPr marL="766761" indent="-294909">
              <a:defRPr sz="2500">
                <a:solidFill>
                  <a:schemeClr val="tx1"/>
                </a:solidFill>
                <a:latin typeface="Times New Roman" pitchFamily="18" charset="0"/>
              </a:defRPr>
            </a:lvl2pPr>
            <a:lvl3pPr marL="1179634" indent="-235927">
              <a:defRPr sz="2500">
                <a:solidFill>
                  <a:schemeClr val="tx1"/>
                </a:solidFill>
                <a:latin typeface="Times New Roman" pitchFamily="18" charset="0"/>
              </a:defRPr>
            </a:lvl3pPr>
            <a:lvl4pPr marL="1651487" indent="-235927">
              <a:defRPr sz="2500">
                <a:solidFill>
                  <a:schemeClr val="tx1"/>
                </a:solidFill>
                <a:latin typeface="Times New Roman" pitchFamily="18" charset="0"/>
              </a:defRPr>
            </a:lvl4pPr>
            <a:lvl5pPr marL="2123341" indent="-235927">
              <a:defRPr sz="2500">
                <a:solidFill>
                  <a:schemeClr val="tx1"/>
                </a:solidFill>
                <a:latin typeface="Times New Roman" pitchFamily="18" charset="0"/>
              </a:defRPr>
            </a:lvl5pPr>
            <a:lvl6pPr marL="2595194" indent="-235927" eaLnBrk="0" fontAlgn="base" hangingPunct="0">
              <a:spcBef>
                <a:spcPct val="0"/>
              </a:spcBef>
              <a:spcAft>
                <a:spcPct val="0"/>
              </a:spcAft>
              <a:defRPr sz="2500">
                <a:solidFill>
                  <a:schemeClr val="tx1"/>
                </a:solidFill>
                <a:latin typeface="Times New Roman" pitchFamily="18" charset="0"/>
              </a:defRPr>
            </a:lvl6pPr>
            <a:lvl7pPr marL="3067048" indent="-235927" eaLnBrk="0" fontAlgn="base" hangingPunct="0">
              <a:spcBef>
                <a:spcPct val="0"/>
              </a:spcBef>
              <a:spcAft>
                <a:spcPct val="0"/>
              </a:spcAft>
              <a:defRPr sz="2500">
                <a:solidFill>
                  <a:schemeClr val="tx1"/>
                </a:solidFill>
                <a:latin typeface="Times New Roman" pitchFamily="18" charset="0"/>
              </a:defRPr>
            </a:lvl7pPr>
            <a:lvl8pPr marL="3538902" indent="-235927" eaLnBrk="0" fontAlgn="base" hangingPunct="0">
              <a:spcBef>
                <a:spcPct val="0"/>
              </a:spcBef>
              <a:spcAft>
                <a:spcPct val="0"/>
              </a:spcAft>
              <a:defRPr sz="2500">
                <a:solidFill>
                  <a:schemeClr val="tx1"/>
                </a:solidFill>
                <a:latin typeface="Times New Roman" pitchFamily="18" charset="0"/>
              </a:defRPr>
            </a:lvl8pPr>
            <a:lvl9pPr marL="4010755" indent="-235927" eaLnBrk="0" fontAlgn="base" hangingPunct="0">
              <a:spcBef>
                <a:spcPct val="0"/>
              </a:spcBef>
              <a:spcAft>
                <a:spcPct val="0"/>
              </a:spcAft>
              <a:defRPr sz="2500">
                <a:solidFill>
                  <a:schemeClr val="tx1"/>
                </a:solidFill>
                <a:latin typeface="Times New Roman" pitchFamily="18" charset="0"/>
              </a:defRPr>
            </a:lvl9pPr>
          </a:lstStyle>
          <a:p>
            <a:fld id="{717FAECA-342F-49E6-9BE2-BF4D01AB1CDA}"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66761" indent="-294909">
              <a:defRPr sz="2500">
                <a:solidFill>
                  <a:schemeClr val="tx1"/>
                </a:solidFill>
                <a:latin typeface="Times New Roman" pitchFamily="18" charset="0"/>
              </a:defRPr>
            </a:lvl2pPr>
            <a:lvl3pPr marL="1179634" indent="-235927">
              <a:defRPr sz="2500">
                <a:solidFill>
                  <a:schemeClr val="tx1"/>
                </a:solidFill>
                <a:latin typeface="Times New Roman" pitchFamily="18" charset="0"/>
              </a:defRPr>
            </a:lvl3pPr>
            <a:lvl4pPr marL="1651487" indent="-235927">
              <a:defRPr sz="2500">
                <a:solidFill>
                  <a:schemeClr val="tx1"/>
                </a:solidFill>
                <a:latin typeface="Times New Roman" pitchFamily="18" charset="0"/>
              </a:defRPr>
            </a:lvl4pPr>
            <a:lvl5pPr marL="2123341" indent="-235927">
              <a:defRPr sz="2500">
                <a:solidFill>
                  <a:schemeClr val="tx1"/>
                </a:solidFill>
                <a:latin typeface="Times New Roman" pitchFamily="18" charset="0"/>
              </a:defRPr>
            </a:lvl5pPr>
            <a:lvl6pPr marL="2595194" indent="-235927" eaLnBrk="0" fontAlgn="base" hangingPunct="0">
              <a:spcBef>
                <a:spcPct val="0"/>
              </a:spcBef>
              <a:spcAft>
                <a:spcPct val="0"/>
              </a:spcAft>
              <a:defRPr sz="2500">
                <a:solidFill>
                  <a:schemeClr val="tx1"/>
                </a:solidFill>
                <a:latin typeface="Times New Roman" pitchFamily="18" charset="0"/>
              </a:defRPr>
            </a:lvl6pPr>
            <a:lvl7pPr marL="3067048" indent="-235927" eaLnBrk="0" fontAlgn="base" hangingPunct="0">
              <a:spcBef>
                <a:spcPct val="0"/>
              </a:spcBef>
              <a:spcAft>
                <a:spcPct val="0"/>
              </a:spcAft>
              <a:defRPr sz="2500">
                <a:solidFill>
                  <a:schemeClr val="tx1"/>
                </a:solidFill>
                <a:latin typeface="Times New Roman" pitchFamily="18" charset="0"/>
              </a:defRPr>
            </a:lvl7pPr>
            <a:lvl8pPr marL="3538902" indent="-235927" eaLnBrk="0" fontAlgn="base" hangingPunct="0">
              <a:spcBef>
                <a:spcPct val="0"/>
              </a:spcBef>
              <a:spcAft>
                <a:spcPct val="0"/>
              </a:spcAft>
              <a:defRPr sz="2500">
                <a:solidFill>
                  <a:schemeClr val="tx1"/>
                </a:solidFill>
                <a:latin typeface="Times New Roman" pitchFamily="18" charset="0"/>
              </a:defRPr>
            </a:lvl8pPr>
            <a:lvl9pPr marL="4010755" indent="-235927" eaLnBrk="0" fontAlgn="base" hangingPunct="0">
              <a:spcBef>
                <a:spcPct val="0"/>
              </a:spcBef>
              <a:spcAft>
                <a:spcPct val="0"/>
              </a:spcAft>
              <a:defRPr sz="2500">
                <a:solidFill>
                  <a:schemeClr val="tx1"/>
                </a:solidFill>
                <a:latin typeface="Times New Roman" pitchFamily="18" charset="0"/>
              </a:defRPr>
            </a:lvl9pPr>
          </a:lstStyle>
          <a:p>
            <a:fld id="{0C960297-A305-43CE-B024-370451AADCD0}" type="slidenum">
              <a:rPr lang="en-US" sz="1200"/>
              <a:pPr/>
              <a:t>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sz="1600" dirty="0" smtClean="0"/>
              <a:t>So overall, these differences in brain development may lead adolescents to behave in ways that are "typically adolescent." That is to show a strong preference for very active, novel, exciting and rewarding activities; to have trouble controlling their emotions; or stopping to think about long-term consequences. It may also contribute to the observation that adolescents tend to be more influenced by their peers.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smtClean="0">
                <a:latin typeface="Helvetica" pitchFamily="34" charset="0"/>
                <a:ea typeface="ＭＳ Ｐゴシック" pitchFamily="1" charset="-128"/>
              </a:rPr>
              <a:t>A study published in the year 2000 demonstrated that adults use</a:t>
            </a:r>
            <a:r>
              <a:rPr lang="en-US" altLang="en-US" sz="1600" b="1" baseline="0" dirty="0" smtClean="0">
                <a:latin typeface="Helvetica" pitchFamily="34" charset="0"/>
                <a:ea typeface="ＭＳ Ｐゴシック" pitchFamily="1" charset="-128"/>
              </a:rPr>
              <a:t> the frontal cortex to make decisions while teens rely more on the limbic system – the </a:t>
            </a:r>
            <a:r>
              <a:rPr lang="en-US" altLang="en-US" sz="1600" b="1" dirty="0" smtClean="0">
                <a:latin typeface="Helvetica" pitchFamily="34" charset="0"/>
                <a:ea typeface="ＭＳ Ｐゴシック" pitchFamily="1" charset="-128"/>
              </a:rPr>
              <a:t>emotional areas – when making decisions. </a:t>
            </a:r>
            <a:r>
              <a:rPr lang="en-US" altLang="en-US" sz="1600" b="0" dirty="0" smtClean="0">
                <a:latin typeface="Helvetica" pitchFamily="34" charset="0"/>
                <a:ea typeface="ＭＳ Ｐゴシック" pitchFamily="1" charset="-128"/>
              </a:rPr>
              <a:t>In</a:t>
            </a:r>
            <a:r>
              <a:rPr lang="en-US" altLang="en-US" sz="1600" b="0" baseline="0" dirty="0" smtClean="0">
                <a:latin typeface="Helvetica" pitchFamily="34" charset="0"/>
                <a:ea typeface="ＭＳ Ｐゴシック" pitchFamily="1" charset="-128"/>
              </a:rPr>
              <a:t> this study, b</a:t>
            </a:r>
            <a:r>
              <a:rPr lang="en-US" altLang="en-US" sz="1600" dirty="0" smtClean="0">
                <a:latin typeface="Helvetica" pitchFamily="34" charset="0"/>
                <a:ea typeface="ＭＳ Ｐゴシック" pitchFamily="1" charset="-128"/>
              </a:rPr>
              <a:t>rain activity was measured via functional MRI, when an adult or adolescent was judging emotion represented on a face. It found that teenager’s amygdala (right) was activated, likely reflecting more of a gut reaction than a reasoned one.  In contrast, the prefrontal cortex, involved in reasoning and reflection was activated in the adult brain (shown on the left).</a:t>
            </a:r>
            <a:r>
              <a:rPr lang="en-US" altLang="en-US" sz="2000" dirty="0" smtClean="0">
                <a:latin typeface="Helvetica" pitchFamily="34" charset="0"/>
                <a:ea typeface="ＭＳ Ｐゴシック" pitchFamily="1" charset="-128"/>
              </a:rPr>
              <a:t>   </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8</a:t>
            </a:fld>
            <a:endParaRPr lang="en-US"/>
          </a:p>
        </p:txBody>
      </p:sp>
    </p:spTree>
    <p:extLst>
      <p:ext uri="{BB962C8B-B14F-4D97-AF65-F5344CB8AC3E}">
        <p14:creationId xmlns:p14="http://schemas.microsoft.com/office/powerpoint/2010/main" val="58839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smtClean="0"/>
              <a:t>It is true that many teens</a:t>
            </a:r>
            <a:r>
              <a:rPr lang="en-US" sz="1600" baseline="0" dirty="0" smtClean="0"/>
              <a:t> experiment with drugs and alcohol, but a minority of them become addicted. Overall, about one in 10 people who tried marijuana become addicted to it. </a:t>
            </a:r>
            <a:r>
              <a:rPr lang="en-US" sz="1600" dirty="0" smtClean="0">
                <a:latin typeface="+mn-lt"/>
              </a:rPr>
              <a:t>However, adolescents who try marijuana are over nine times more likely to develop dependence than adults who try marijuana (Chen et al., 2009).</a:t>
            </a:r>
          </a:p>
          <a:p>
            <a:endParaRPr lang="en-US" dirty="0"/>
          </a:p>
        </p:txBody>
      </p:sp>
      <p:sp>
        <p:nvSpPr>
          <p:cNvPr id="4" name="Slide Number Placeholder 3"/>
          <p:cNvSpPr>
            <a:spLocks noGrp="1"/>
          </p:cNvSpPr>
          <p:nvPr>
            <p:ph type="sldNum" sz="quarter" idx="10"/>
          </p:nvPr>
        </p:nvSpPr>
        <p:spPr/>
        <p:txBody>
          <a:bodyPr/>
          <a:lstStyle/>
          <a:p>
            <a:pPr>
              <a:defRPr/>
            </a:pPr>
            <a:fld id="{78AC79C4-340B-9245-BD0A-8093F24C0855}" type="slidenum">
              <a:rPr lang="en-US" smtClean="0"/>
              <a:pPr>
                <a:defRPr/>
              </a:pPr>
              <a:t>9</a:t>
            </a:fld>
            <a:endParaRPr lang="en-US"/>
          </a:p>
        </p:txBody>
      </p:sp>
    </p:spTree>
    <p:extLst>
      <p:ext uri="{BB962C8B-B14F-4D97-AF65-F5344CB8AC3E}">
        <p14:creationId xmlns:p14="http://schemas.microsoft.com/office/powerpoint/2010/main" val="179210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D2CC98E-0A44-2F4E-8FA1-565F66969148}" type="slidenum">
              <a:rPr lang="en-US"/>
              <a:pPr>
                <a:defRPr/>
              </a:pPr>
              <a:t>‹#›</a:t>
            </a:fld>
            <a:endParaRPr lang="en-US" dirty="0"/>
          </a:p>
        </p:txBody>
      </p:sp>
    </p:spTree>
    <p:extLst>
      <p:ext uri="{BB962C8B-B14F-4D97-AF65-F5344CB8AC3E}">
        <p14:creationId xmlns:p14="http://schemas.microsoft.com/office/powerpoint/2010/main" val="28235031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278F45A-03EF-704D-A18D-53066DF7D9D3}" type="slidenum">
              <a:rPr lang="en-US"/>
              <a:pPr>
                <a:defRPr/>
              </a:pPr>
              <a:t>‹#›</a:t>
            </a:fld>
            <a:endParaRPr lang="en-US" dirty="0"/>
          </a:p>
        </p:txBody>
      </p:sp>
    </p:spTree>
    <p:extLst>
      <p:ext uri="{BB962C8B-B14F-4D97-AF65-F5344CB8AC3E}">
        <p14:creationId xmlns:p14="http://schemas.microsoft.com/office/powerpoint/2010/main" val="37324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9DF3A96-D596-E841-AEEA-1BAFBD5BEA05}" type="slidenum">
              <a:rPr lang="en-US"/>
              <a:pPr>
                <a:defRPr/>
              </a:pPr>
              <a:t>‹#›</a:t>
            </a:fld>
            <a:endParaRPr lang="en-US" dirty="0"/>
          </a:p>
        </p:txBody>
      </p:sp>
    </p:spTree>
    <p:extLst>
      <p:ext uri="{BB962C8B-B14F-4D97-AF65-F5344CB8AC3E}">
        <p14:creationId xmlns:p14="http://schemas.microsoft.com/office/powerpoint/2010/main" val="342387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5175" y="1600200"/>
            <a:ext cx="39243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41875" y="1600200"/>
            <a:ext cx="39243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32525"/>
            <a:ext cx="1752600" cy="32067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200400" y="6232525"/>
            <a:ext cx="4752975" cy="32067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001000" y="6232525"/>
            <a:ext cx="838200" cy="320675"/>
          </a:xfrm>
        </p:spPr>
        <p:txBody>
          <a:bodyPr/>
          <a:lstStyle>
            <a:lvl1pPr>
              <a:defRPr smtClean="0"/>
            </a:lvl1pPr>
          </a:lstStyle>
          <a:p>
            <a:pPr>
              <a:defRPr/>
            </a:pPr>
            <a:fld id="{F0239DC7-1186-44E5-AEFC-581E3F42CEBD}" type="slidenum">
              <a:rPr lang="en-US"/>
              <a:pPr>
                <a:defRPr/>
              </a:pPr>
              <a:t>‹#›</a:t>
            </a:fld>
            <a:endParaRPr lang="en-US"/>
          </a:p>
        </p:txBody>
      </p:sp>
    </p:spTree>
    <p:extLst>
      <p:ext uri="{BB962C8B-B14F-4D97-AF65-F5344CB8AC3E}">
        <p14:creationId xmlns:p14="http://schemas.microsoft.com/office/powerpoint/2010/main" val="99437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5175" y="1600200"/>
            <a:ext cx="39243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65175" y="3938588"/>
            <a:ext cx="39243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41875" y="1600200"/>
            <a:ext cx="39243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32525"/>
            <a:ext cx="1752600" cy="320675"/>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3200400" y="6232525"/>
            <a:ext cx="4752975" cy="320675"/>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001000" y="6232525"/>
            <a:ext cx="838200" cy="320675"/>
          </a:xfrm>
        </p:spPr>
        <p:txBody>
          <a:bodyPr/>
          <a:lstStyle>
            <a:lvl1pPr>
              <a:defRPr smtClean="0"/>
            </a:lvl1pPr>
          </a:lstStyle>
          <a:p>
            <a:pPr>
              <a:defRPr/>
            </a:pPr>
            <a:fld id="{DE496F47-0F73-4605-8A52-F540FE2E156A}" type="slidenum">
              <a:rPr lang="en-US"/>
              <a:pPr>
                <a:defRPr/>
              </a:pPr>
              <a:t>‹#›</a:t>
            </a:fld>
            <a:endParaRPr lang="en-US"/>
          </a:p>
        </p:txBody>
      </p:sp>
    </p:spTree>
    <p:extLst>
      <p:ext uri="{BB962C8B-B14F-4D97-AF65-F5344CB8AC3E}">
        <p14:creationId xmlns:p14="http://schemas.microsoft.com/office/powerpoint/2010/main" val="18894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F6493CA-EB17-6F41-83CD-F41E5ADE0129}" type="slidenum">
              <a:rPr lang="en-US"/>
              <a:pPr>
                <a:defRPr/>
              </a:pPr>
              <a:t>‹#›</a:t>
            </a:fld>
            <a:endParaRPr lang="en-US" dirty="0"/>
          </a:p>
        </p:txBody>
      </p:sp>
    </p:spTree>
    <p:extLst>
      <p:ext uri="{BB962C8B-B14F-4D97-AF65-F5344CB8AC3E}">
        <p14:creationId xmlns:p14="http://schemas.microsoft.com/office/powerpoint/2010/main" val="287992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2AF96CD-983C-C044-B0FF-82AD193F01AF}" type="slidenum">
              <a:rPr lang="en-US"/>
              <a:pPr>
                <a:defRPr/>
              </a:pPr>
              <a:t>‹#›</a:t>
            </a:fld>
            <a:endParaRPr lang="en-US" dirty="0"/>
          </a:p>
        </p:txBody>
      </p:sp>
    </p:spTree>
    <p:extLst>
      <p:ext uri="{BB962C8B-B14F-4D97-AF65-F5344CB8AC3E}">
        <p14:creationId xmlns:p14="http://schemas.microsoft.com/office/powerpoint/2010/main" val="113818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59EECCE1-E1CC-C149-9688-AF71E0DD2411}" type="slidenum">
              <a:rPr lang="en-US"/>
              <a:pPr>
                <a:defRPr/>
              </a:pPr>
              <a:t>‹#›</a:t>
            </a:fld>
            <a:endParaRPr lang="en-US" dirty="0"/>
          </a:p>
        </p:txBody>
      </p:sp>
    </p:spTree>
    <p:extLst>
      <p:ext uri="{BB962C8B-B14F-4D97-AF65-F5344CB8AC3E}">
        <p14:creationId xmlns:p14="http://schemas.microsoft.com/office/powerpoint/2010/main" val="375082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36E9D80-A585-4245-BF3D-56627E45B180}" type="slidenum">
              <a:rPr lang="en-US"/>
              <a:pPr>
                <a:defRPr/>
              </a:pPr>
              <a:t>‹#›</a:t>
            </a:fld>
            <a:endParaRPr lang="en-US" dirty="0"/>
          </a:p>
        </p:txBody>
      </p:sp>
    </p:spTree>
    <p:extLst>
      <p:ext uri="{BB962C8B-B14F-4D97-AF65-F5344CB8AC3E}">
        <p14:creationId xmlns:p14="http://schemas.microsoft.com/office/powerpoint/2010/main" val="264853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CA2B2CF8-37AA-B949-9CB8-5E5C4C4C5C94}" type="slidenum">
              <a:rPr lang="en-US"/>
              <a:pPr>
                <a:defRPr/>
              </a:pPr>
              <a:t>‹#›</a:t>
            </a:fld>
            <a:endParaRPr lang="en-US" dirty="0"/>
          </a:p>
        </p:txBody>
      </p:sp>
    </p:spTree>
    <p:extLst>
      <p:ext uri="{BB962C8B-B14F-4D97-AF65-F5344CB8AC3E}">
        <p14:creationId xmlns:p14="http://schemas.microsoft.com/office/powerpoint/2010/main" val="354629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0A79F8F-F789-CF4A-AE78-C9A791BFC138}" type="slidenum">
              <a:rPr lang="en-US"/>
              <a:pPr>
                <a:defRPr/>
              </a:pPr>
              <a:t>‹#›</a:t>
            </a:fld>
            <a:endParaRPr lang="en-US" dirty="0"/>
          </a:p>
        </p:txBody>
      </p:sp>
    </p:spTree>
    <p:extLst>
      <p:ext uri="{BB962C8B-B14F-4D97-AF65-F5344CB8AC3E}">
        <p14:creationId xmlns:p14="http://schemas.microsoft.com/office/powerpoint/2010/main" val="397987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7EA3362-C261-0C45-84B1-98F1EBCC78DB}" type="slidenum">
              <a:rPr lang="en-US"/>
              <a:pPr>
                <a:defRPr/>
              </a:pPr>
              <a:t>‹#›</a:t>
            </a:fld>
            <a:endParaRPr lang="en-US" dirty="0"/>
          </a:p>
        </p:txBody>
      </p:sp>
    </p:spTree>
    <p:extLst>
      <p:ext uri="{BB962C8B-B14F-4D97-AF65-F5344CB8AC3E}">
        <p14:creationId xmlns:p14="http://schemas.microsoft.com/office/powerpoint/2010/main" val="6285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640473D-9B2E-224B-804B-EB84039374E2}" type="slidenum">
              <a:rPr lang="en-US"/>
              <a:pPr>
                <a:defRPr/>
              </a:pPr>
              <a:t>‹#›</a:t>
            </a:fld>
            <a:endParaRPr lang="en-US" dirty="0"/>
          </a:p>
        </p:txBody>
      </p:sp>
    </p:spTree>
    <p:extLst>
      <p:ext uri="{BB962C8B-B14F-4D97-AF65-F5344CB8AC3E}">
        <p14:creationId xmlns:p14="http://schemas.microsoft.com/office/powerpoint/2010/main" val="392682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304800" y="6486525"/>
            <a:ext cx="2133600" cy="365125"/>
          </a:xfrm>
          <a:prstGeom prst="rect">
            <a:avLst/>
          </a:prstGeom>
        </p:spPr>
        <p:txBody>
          <a:bodyPr vert="horz" lIns="91440" tIns="45720" rIns="91440" bIns="45720" rtlCol="0" anchor="ctr"/>
          <a:lstStyle>
            <a:lvl1pPr algn="l" fontAlgn="auto">
              <a:spcBef>
                <a:spcPts val="0"/>
              </a:spcBef>
              <a:spcAft>
                <a:spcPts val="0"/>
              </a:spcAft>
              <a:defRPr sz="1000" smtClean="0">
                <a:solidFill>
                  <a:srgbClr val="595959"/>
                </a:solidFill>
                <a:latin typeface="+mn-lt"/>
                <a:ea typeface="+mn-ea"/>
                <a:cs typeface="+mn-cs"/>
              </a:defRPr>
            </a:lvl1pPr>
          </a:lstStyle>
          <a:p>
            <a:pPr>
              <a:defRPr/>
            </a:pPr>
            <a:fld id="{5D0BE0CD-A73F-EA4A-9CFB-A3F4B214BA3D}" type="slidenum">
              <a:rPr lang="en-US"/>
              <a:pPr>
                <a:defRPr/>
              </a:pPr>
              <a:t>‹#›</a:t>
            </a:fld>
            <a:endParaRPr lang="en-US" dirty="0"/>
          </a:p>
        </p:txBody>
      </p:sp>
      <p:sp>
        <p:nvSpPr>
          <p:cNvPr id="7" name="Footer Placeholder 18"/>
          <p:cNvSpPr txBox="1">
            <a:spLocks/>
          </p:cNvSpPr>
          <p:nvPr/>
        </p:nvSpPr>
        <p:spPr>
          <a:xfrm>
            <a:off x="6019800" y="6584950"/>
            <a:ext cx="2895600" cy="196850"/>
          </a:xfrm>
          <a:prstGeom prst="rect">
            <a:avLst/>
          </a:prstGeom>
        </p:spPr>
        <p:txBody>
          <a:bodyPr lIns="0" tIns="0" rIns="0" bIns="0"/>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r">
              <a:defRPr/>
            </a:pPr>
            <a:r>
              <a:rPr lang="en-US" sz="900" dirty="0" smtClean="0">
                <a:solidFill>
                  <a:srgbClr val="595959"/>
                </a:solidFill>
              </a:rPr>
              <a:t>©Treatment Research Institute, 2012</a:t>
            </a:r>
            <a:endParaRPr lang="en-US" sz="900" dirty="0">
              <a:solidFill>
                <a:srgbClr val="595959"/>
              </a:solidFill>
            </a:endParaRPr>
          </a:p>
        </p:txBody>
      </p:sp>
      <p:sp>
        <p:nvSpPr>
          <p:cNvPr id="9" name="Footer Placeholder 18"/>
          <p:cNvSpPr txBox="1">
            <a:spLocks/>
          </p:cNvSpPr>
          <p:nvPr/>
        </p:nvSpPr>
        <p:spPr>
          <a:xfrm>
            <a:off x="6019800" y="6432550"/>
            <a:ext cx="2895600" cy="196850"/>
          </a:xfrm>
          <a:prstGeom prst="rect">
            <a:avLst/>
          </a:prstGeom>
        </p:spPr>
        <p:txBody>
          <a:bodyPr lIns="0" tIns="0" rIns="0" bIns="0"/>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r">
              <a:defRPr/>
            </a:pPr>
            <a:fld id="{A1B5DE23-4CEC-D54C-AFB1-F38E1F127334}" type="datetime1">
              <a:rPr lang="en-US" sz="900" smtClean="0">
                <a:solidFill>
                  <a:srgbClr val="595959"/>
                </a:solidFill>
              </a:rPr>
              <a:pPr algn="r">
                <a:defRPr/>
              </a:pPr>
              <a:t>2/24/2014</a:t>
            </a:fld>
            <a:endParaRPr lang="en-US" sz="900" dirty="0">
              <a:solidFill>
                <a:srgbClr val="595959"/>
              </a:solidFill>
            </a:endParaRPr>
          </a:p>
        </p:txBody>
      </p:sp>
      <p:sp>
        <p:nvSpPr>
          <p:cNvPr id="8" name="Rectangle 7"/>
          <p:cNvSpPr/>
          <p:nvPr/>
        </p:nvSpPr>
        <p:spPr>
          <a:xfrm>
            <a:off x="0" y="0"/>
            <a:ext cx="228600" cy="6858000"/>
          </a:xfrm>
          <a:prstGeom prst="rect">
            <a:avLst/>
          </a:prstGeom>
          <a:solidFill>
            <a:srgbClr val="52778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32" name="Picture 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96200" y="152400"/>
            <a:ext cx="1270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5" r:id="rId13"/>
  </p:sldLayoutIdLst>
  <p:hf sldNum="0" hdr="0" dt="0"/>
  <p:txStyles>
    <p:titleStyle>
      <a:lvl1pPr algn="l" rtl="0" eaLnBrk="1" fontAlgn="base" hangingPunct="1">
        <a:spcBef>
          <a:spcPct val="0"/>
        </a:spcBef>
        <a:spcAft>
          <a:spcPct val="0"/>
        </a:spcAft>
        <a:defRPr sz="3600" b="1" kern="1200">
          <a:solidFill>
            <a:srgbClr val="52778C"/>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52778C"/>
        </a:buClr>
        <a:buFont typeface="Wingdings"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52778C"/>
        </a:buClr>
        <a:buFont typeface="Wingdings"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Clr>
          <a:srgbClr val="52778C"/>
        </a:buClr>
        <a:buFont typeface="Wingdings"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Clr>
          <a:srgbClr val="52778C"/>
        </a:buClr>
        <a:buFont typeface="Wingdings"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Clr>
          <a:srgbClr val="52778C"/>
        </a:buClr>
        <a:buFont typeface="Wingdings"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rot="16200000">
            <a:off x="3657600" y="-3657600"/>
            <a:ext cx="1828800" cy="9144000"/>
          </a:xfrm>
          <a:prstGeom prst="rect">
            <a:avLst/>
          </a:prstGeom>
          <a:solidFill>
            <a:srgbClr val="527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50000"/>
                  <a:lumOff val="50000"/>
                </a:schemeClr>
              </a:solidFill>
            </a:endParaRPr>
          </a:p>
        </p:txBody>
      </p:sp>
      <p:sp>
        <p:nvSpPr>
          <p:cNvPr id="2053" name="TextBox 16"/>
          <p:cNvSpPr txBox="1">
            <a:spLocks noChangeArrowheads="1"/>
          </p:cNvSpPr>
          <p:nvPr/>
        </p:nvSpPr>
        <p:spPr bwMode="auto">
          <a:xfrm>
            <a:off x="1950721" y="5334000"/>
            <a:ext cx="67055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b="1" dirty="0" smtClean="0">
                <a:solidFill>
                  <a:schemeClr val="tx1">
                    <a:lumMod val="65000"/>
                    <a:lumOff val="35000"/>
                  </a:schemeClr>
                </a:solidFill>
              </a:rPr>
              <a:t>Kimberly C. Kirby, Ph.D., BCBA-D</a:t>
            </a:r>
          </a:p>
          <a:p>
            <a:pPr>
              <a:defRPr/>
            </a:pPr>
            <a:r>
              <a:rPr lang="en-US" b="1" dirty="0" smtClean="0">
                <a:solidFill>
                  <a:schemeClr val="tx1">
                    <a:lumMod val="65000"/>
                    <a:lumOff val="35000"/>
                  </a:schemeClr>
                </a:solidFill>
              </a:rPr>
              <a:t>Senior Scientist</a:t>
            </a:r>
          </a:p>
          <a:p>
            <a:pPr>
              <a:defRPr/>
            </a:pPr>
            <a:r>
              <a:rPr lang="en-US" b="1" dirty="0" smtClean="0">
                <a:solidFill>
                  <a:schemeClr val="tx1">
                    <a:lumMod val="65000"/>
                    <a:lumOff val="35000"/>
                  </a:schemeClr>
                </a:solidFill>
              </a:rPr>
              <a:t>Director, Behavioral Treatments &amp; Applications Research</a:t>
            </a:r>
          </a:p>
          <a:p>
            <a:pPr>
              <a:defRPr/>
            </a:pPr>
            <a:r>
              <a:rPr lang="en-US" b="1" dirty="0" smtClean="0">
                <a:solidFill>
                  <a:schemeClr val="tx1">
                    <a:lumMod val="65000"/>
                    <a:lumOff val="35000"/>
                  </a:schemeClr>
                </a:solidFill>
              </a:rPr>
              <a:t>Director, Parents’ Translational Research Center</a:t>
            </a:r>
            <a:endParaRPr lang="en-US" b="1" dirty="0">
              <a:solidFill>
                <a:schemeClr val="tx1">
                  <a:lumMod val="65000"/>
                  <a:lumOff val="35000"/>
                </a:schemeClr>
              </a:solidFill>
            </a:endParaRPr>
          </a:p>
        </p:txBody>
      </p:sp>
      <p:sp>
        <p:nvSpPr>
          <p:cNvPr id="14341" name="Footer Placeholder 18"/>
          <p:cNvSpPr>
            <a:spLocks noGrp="1"/>
          </p:cNvSpPr>
          <p:nvPr>
            <p:ph type="ftr" sz="quarter" idx="4294967295"/>
          </p:nvPr>
        </p:nvSpPr>
        <p:spPr bwMode="auto">
          <a:xfrm>
            <a:off x="5791200" y="6584950"/>
            <a:ext cx="2895600" cy="196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00">
                <a:solidFill>
                  <a:srgbClr val="595959"/>
                </a:solidFill>
              </a:rPr>
              <a:t>©Treatment Research Institute, 2012</a:t>
            </a:r>
          </a:p>
        </p:txBody>
      </p:sp>
      <p:pic>
        <p:nvPicPr>
          <p:cNvPr id="14343" name="Picture 6" descr="bannerImages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05000"/>
            <a:ext cx="914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6"/>
          <p:cNvSpPr txBox="1">
            <a:spLocks noChangeArrowheads="1"/>
          </p:cNvSpPr>
          <p:nvPr/>
        </p:nvSpPr>
        <p:spPr bwMode="auto">
          <a:xfrm>
            <a:off x="1950721" y="3733800"/>
            <a:ext cx="69577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4000" b="1" dirty="0" smtClean="0">
                <a:solidFill>
                  <a:srgbClr val="52778C"/>
                </a:solidFill>
              </a:rPr>
              <a:t>THE </a:t>
            </a:r>
            <a:r>
              <a:rPr lang="en-US" sz="4000" b="1" dirty="0">
                <a:solidFill>
                  <a:srgbClr val="52778C"/>
                </a:solidFill>
              </a:rPr>
              <a:t>NATURE OF </a:t>
            </a:r>
            <a:r>
              <a:rPr lang="en-US" sz="4000" b="1" dirty="0" smtClean="0">
                <a:solidFill>
                  <a:srgbClr val="52778C"/>
                </a:solidFill>
              </a:rPr>
              <a:t>ADDICTION &amp; THE TREATMENT</a:t>
            </a:r>
            <a:r>
              <a:rPr lang="en-US" sz="4000" b="1" dirty="0">
                <a:solidFill>
                  <a:srgbClr val="52778C"/>
                </a:solidFill>
              </a:rPr>
              <a:t> OF ADDICTION </a:t>
            </a:r>
          </a:p>
        </p:txBody>
      </p:sp>
      <p:pic>
        <p:nvPicPr>
          <p:cNvPr id="2" name="Picture 1" descr="TRI-Vert-KOLG.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2" y="152400"/>
            <a:ext cx="1054758" cy="1612900"/>
          </a:xfrm>
          <a:prstGeom prst="rect">
            <a:avLst/>
          </a:prstGeom>
        </p:spPr>
      </p:pic>
      <p:sp>
        <p:nvSpPr>
          <p:cNvPr id="3" name="SessionQuestionData" descr="&lt;?xml version=&quot;1.0&quot;?&gt;&lt;AllQuestions /&gt;" hidden="1"/>
          <p:cNvSpPr txBox="1"/>
          <p:nvPr/>
        </p:nvSpPr>
        <p:spPr>
          <a:xfrm>
            <a:off x="0" y="0"/>
            <a:ext cx="0" cy="0"/>
          </a:xfrm>
          <a:prstGeom prst="rect">
            <a:avLst/>
          </a:prstGeom>
          <a:noFill/>
        </p:spPr>
        <p:txBody>
          <a:bodyPr vert="horz" rtlCol="0">
            <a:spAutoFit/>
          </a:bodyPr>
          <a:lstStyle/>
          <a:p>
            <a:endParaRPr lang="en-US"/>
          </a:p>
        </p:txBody>
      </p:sp>
      <p:sp>
        <p:nvSpPr>
          <p:cNvPr id="4" name="SessionAnswerData" descr="&lt;?xml version=&quot;1.0&quot;?&gt;&lt;AllAnswers /&gt;" hidden="1"/>
          <p:cNvSpPr txBox="1"/>
          <p:nvPr/>
        </p:nvSpPr>
        <p:spPr>
          <a:xfrm>
            <a:off x="1270000" y="0"/>
            <a:ext cx="0" cy="0"/>
          </a:xfrm>
          <a:prstGeom prst="rect">
            <a:avLst/>
          </a:prstGeom>
          <a:noFill/>
        </p:spPr>
        <p:txBody>
          <a:bodyPr vert="horz" rtlCol="0">
            <a:spAutoFit/>
          </a:bodyPr>
          <a:lstStyle/>
          <a:p>
            <a:endParaRPr lang="en-US"/>
          </a:p>
        </p:txBody>
      </p:sp>
      <p:sp>
        <p:nvSpPr>
          <p:cNvPr id="5" name="SessionResponseData" hidden="1"/>
          <p:cNvSpPr txBox="1"/>
          <p:nvPr/>
        </p:nvSpPr>
        <p:spPr>
          <a:xfrm>
            <a:off x="0" y="0"/>
            <a:ext cx="0" cy="0"/>
          </a:xfrm>
          <a:prstGeom prst="rect">
            <a:avLst/>
          </a:prstGeom>
          <a:noFill/>
        </p:spPr>
        <p:txBody>
          <a:bodyPr vert="horz" rtlCol="0">
            <a:spAutoFit/>
          </a:bodyPr>
          <a:lstStyle/>
          <a:p>
            <a:endParaRPr lang="en-US"/>
          </a:p>
        </p:txBody>
      </p:sp>
      <p:sp>
        <p:nvSpPr>
          <p:cNvPr id="6"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 hidden="1"/>
          <p:cNvSpPr txBox="1"/>
          <p:nvPr/>
        </p:nvSpPr>
        <p:spPr>
          <a:xfrm>
            <a:off x="0" y="0"/>
            <a:ext cx="0" cy="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39970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8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60400" y="1473200"/>
            <a:ext cx="3291840" cy="117856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10</a:t>
            </a:fld>
            <a:endParaRPr lang="en-US" dirty="0"/>
          </a:p>
        </p:txBody>
      </p:sp>
    </p:spTree>
    <p:extLst>
      <p:ext uri="{BB962C8B-B14F-4D97-AF65-F5344CB8AC3E}">
        <p14:creationId xmlns:p14="http://schemas.microsoft.com/office/powerpoint/2010/main" val="166660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023360" y="583734"/>
            <a:ext cx="5047902" cy="1143000"/>
          </a:xfrm>
        </p:spPr>
        <p:txBody>
          <a:bodyPr/>
          <a:lstStyle/>
          <a:p>
            <a:r>
              <a:rPr lang="en-US" dirty="0" smtClean="0"/>
              <a:t>Genetic Contribution</a:t>
            </a:r>
            <a:r>
              <a:rPr lang="en-US" dirty="0"/>
              <a:t/>
            </a:r>
            <a:br>
              <a:rPr lang="en-US" dirty="0"/>
            </a:br>
            <a:r>
              <a:rPr lang="en-US" dirty="0" smtClean="0"/>
              <a:t> Large &amp; Complex</a:t>
            </a:r>
            <a:endParaRPr lang="en-US"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396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169" t="47601" r="3169" b="2856"/>
          <a:stretch/>
        </p:blipFill>
        <p:spPr bwMode="auto">
          <a:xfrm>
            <a:off x="3839637" y="2396836"/>
            <a:ext cx="5442908" cy="386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z="1000" smtClean="0">
                <a:latin typeface="+mn-lt"/>
              </a:rPr>
              <a:pPr>
                <a:defRPr/>
              </a:pPr>
              <a:t>11</a:t>
            </a:fld>
            <a:endParaRPr lang="en-US" sz="1000" dirty="0">
              <a:latin typeface="+mn-lt"/>
            </a:endParaRPr>
          </a:p>
        </p:txBody>
      </p:sp>
    </p:spTree>
    <p:extLst>
      <p:ext uri="{BB962C8B-B14F-4D97-AF65-F5344CB8AC3E}">
        <p14:creationId xmlns:p14="http://schemas.microsoft.com/office/powerpoint/2010/main" val="2788780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912943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138540" y="6361830"/>
            <a:ext cx="2133600" cy="365125"/>
          </a:xfrm>
        </p:spPr>
        <p:txBody>
          <a:bodyPr/>
          <a:lstStyle/>
          <a:p>
            <a:pPr>
              <a:defRPr/>
            </a:pPr>
            <a:fld id="{2F6493CA-EB17-6F41-83CD-F41E5ADE0129}" type="slidenum">
              <a:rPr lang="en-US" smtClean="0"/>
              <a:pPr>
                <a:defRPr/>
              </a:pPr>
              <a:t>12</a:t>
            </a:fld>
            <a:endParaRPr lang="en-US" dirty="0"/>
          </a:p>
        </p:txBody>
      </p:sp>
    </p:spTree>
    <p:extLst>
      <p:ext uri="{BB962C8B-B14F-4D97-AF65-F5344CB8AC3E}">
        <p14:creationId xmlns:p14="http://schemas.microsoft.com/office/powerpoint/2010/main" val="2524583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982" y="1602870"/>
            <a:ext cx="2583893" cy="383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40133" y="1602869"/>
            <a:ext cx="2617985" cy="381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How Do Drugs Affect the Brain?</a:t>
            </a:r>
            <a:endParaRPr lang="en-US" dirty="0"/>
          </a:p>
        </p:txBody>
      </p:sp>
      <p:grpSp>
        <p:nvGrpSpPr>
          <p:cNvPr id="4" name="Group 3"/>
          <p:cNvGrpSpPr/>
          <p:nvPr/>
        </p:nvGrpSpPr>
        <p:grpSpPr>
          <a:xfrm>
            <a:off x="7000240" y="6378893"/>
            <a:ext cx="1999933" cy="358775"/>
            <a:chOff x="7000240" y="6378893"/>
            <a:chExt cx="1999933" cy="358775"/>
          </a:xfrm>
        </p:grpSpPr>
        <p:sp>
          <p:nvSpPr>
            <p:cNvPr id="3" name="Rectangle 2"/>
            <p:cNvSpPr/>
            <p:nvPr/>
          </p:nvSpPr>
          <p:spPr>
            <a:xfrm>
              <a:off x="7000240" y="6378893"/>
              <a:ext cx="199993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92148" y="6378893"/>
              <a:ext cx="708025"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itle 1"/>
          <p:cNvSpPr txBox="1">
            <a:spLocks/>
          </p:cNvSpPr>
          <p:nvPr/>
        </p:nvSpPr>
        <p:spPr bwMode="auto">
          <a:xfrm>
            <a:off x="-145277" y="831487"/>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3600" b="1" kern="1200">
                <a:solidFill>
                  <a:srgbClr val="52778C"/>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800" dirty="0" smtClean="0"/>
              <a:t>Drugs can Imitate Neurotransmitters</a:t>
            </a:r>
            <a:endParaRPr lang="en-US" sz="28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4164" y="5527271"/>
            <a:ext cx="5006076" cy="133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13</a:t>
            </a:fld>
            <a:endParaRPr lang="en-US" dirty="0"/>
          </a:p>
        </p:txBody>
      </p:sp>
    </p:spTree>
    <p:extLst>
      <p:ext uri="{BB962C8B-B14F-4D97-AF65-F5344CB8AC3E}">
        <p14:creationId xmlns:p14="http://schemas.microsoft.com/office/powerpoint/2010/main" val="4035171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Neurons Communicate with </a:t>
            </a:r>
            <a:br>
              <a:rPr lang="en-US" dirty="0" smtClean="0"/>
            </a:br>
            <a:r>
              <a:rPr lang="en-US" dirty="0" smtClean="0"/>
              <a:t>Each Other via Neurotransmitters</a:t>
            </a:r>
            <a:endParaRPr lang="en-US" dirty="0"/>
          </a:p>
        </p:txBody>
      </p:sp>
      <p:pic>
        <p:nvPicPr>
          <p:cNvPr id="378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283" y="1622425"/>
            <a:ext cx="8256993" cy="429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08942" y="6378893"/>
            <a:ext cx="4439920" cy="369332"/>
          </a:xfrm>
          <a:prstGeom prst="rect">
            <a:avLst/>
          </a:prstGeom>
          <a:noFill/>
        </p:spPr>
        <p:txBody>
          <a:bodyPr wrap="square" rtlCol="0">
            <a:spAutoFit/>
          </a:bodyPr>
          <a:lstStyle/>
          <a:p>
            <a:r>
              <a:rPr lang="en-US" i="1" dirty="0" smtClean="0">
                <a:latin typeface="Times New Roman" panose="02020603050405020304" pitchFamily="18" charset="0"/>
                <a:cs typeface="Times New Roman" panose="02020603050405020304" pitchFamily="18" charset="0"/>
              </a:rPr>
              <a:t>Donald Bliss, MAPD, Medical Illustration</a:t>
            </a:r>
            <a:endParaRPr lang="en-US" i="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7000240" y="6378893"/>
            <a:ext cx="1999933" cy="358775"/>
            <a:chOff x="7000240" y="6378893"/>
            <a:chExt cx="1999933" cy="358775"/>
          </a:xfrm>
        </p:grpSpPr>
        <p:sp>
          <p:nvSpPr>
            <p:cNvPr id="7" name="Rectangle 6"/>
            <p:cNvSpPr/>
            <p:nvPr/>
          </p:nvSpPr>
          <p:spPr>
            <a:xfrm>
              <a:off x="7000240" y="6378893"/>
              <a:ext cx="199993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92148" y="6378893"/>
              <a:ext cx="708025"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14</a:t>
            </a:fld>
            <a:endParaRPr lang="en-US" dirty="0"/>
          </a:p>
        </p:txBody>
      </p:sp>
    </p:spTree>
    <p:extLst>
      <p:ext uri="{BB962C8B-B14F-4D97-AF65-F5344CB8AC3E}">
        <p14:creationId xmlns:p14="http://schemas.microsoft.com/office/powerpoint/2010/main" val="326618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89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8" y="-1"/>
            <a:ext cx="9137332" cy="684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6668" y="6484689"/>
            <a:ext cx="2133600" cy="365125"/>
          </a:xfrm>
        </p:spPr>
        <p:txBody>
          <a:bodyPr/>
          <a:lstStyle/>
          <a:p>
            <a:pPr>
              <a:defRPr/>
            </a:pPr>
            <a:fld id="{2F6493CA-EB17-6F41-83CD-F41E5ADE0129}" type="slidenum">
              <a:rPr lang="en-US" smtClean="0"/>
              <a:pPr>
                <a:defRPr/>
              </a:pPr>
              <a:t>15</a:t>
            </a:fld>
            <a:endParaRPr lang="en-US" dirty="0"/>
          </a:p>
        </p:txBody>
      </p:sp>
    </p:spTree>
    <p:extLst>
      <p:ext uri="{BB962C8B-B14F-4D97-AF65-F5344CB8AC3E}">
        <p14:creationId xmlns:p14="http://schemas.microsoft.com/office/powerpoint/2010/main" val="2869781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99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9144000" cy="685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0" y="6489687"/>
            <a:ext cx="2133600" cy="365125"/>
          </a:xfrm>
        </p:spPr>
        <p:txBody>
          <a:bodyPr/>
          <a:lstStyle/>
          <a:p>
            <a:pPr>
              <a:defRPr/>
            </a:pPr>
            <a:fld id="{2F6493CA-EB17-6F41-83CD-F41E5ADE0129}" type="slidenum">
              <a:rPr lang="en-US" smtClean="0">
                <a:solidFill>
                  <a:schemeClr val="tx1"/>
                </a:solidFill>
              </a:rPr>
              <a:pPr>
                <a:defRPr/>
              </a:pPr>
              <a:t>16</a:t>
            </a:fld>
            <a:endParaRPr lang="en-US" dirty="0">
              <a:solidFill>
                <a:schemeClr val="tx1"/>
              </a:solidFill>
            </a:endParaRPr>
          </a:p>
        </p:txBody>
      </p:sp>
    </p:spTree>
    <p:extLst>
      <p:ext uri="{BB962C8B-B14F-4D97-AF65-F5344CB8AC3E}">
        <p14:creationId xmlns:p14="http://schemas.microsoft.com/office/powerpoint/2010/main" val="787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926966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1" y="6223288"/>
            <a:ext cx="2133600" cy="365125"/>
          </a:xfrm>
        </p:spPr>
        <p:txBody>
          <a:bodyPr/>
          <a:lstStyle/>
          <a:p>
            <a:pPr>
              <a:defRPr/>
            </a:pPr>
            <a:fld id="{2F6493CA-EB17-6F41-83CD-F41E5ADE0129}" type="slidenum">
              <a:rPr lang="en-US" smtClean="0"/>
              <a:pPr>
                <a:defRPr/>
              </a:pPr>
              <a:t>17</a:t>
            </a:fld>
            <a:endParaRPr lang="en-US" dirty="0"/>
          </a:p>
        </p:txBody>
      </p:sp>
    </p:spTree>
    <p:extLst>
      <p:ext uri="{BB962C8B-B14F-4D97-AF65-F5344CB8AC3E}">
        <p14:creationId xmlns:p14="http://schemas.microsoft.com/office/powerpoint/2010/main" val="2261534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922244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69265" y="6486525"/>
            <a:ext cx="2133600" cy="365125"/>
          </a:xfrm>
        </p:spPr>
        <p:txBody>
          <a:bodyPr/>
          <a:lstStyle/>
          <a:p>
            <a:pPr>
              <a:defRPr/>
            </a:pPr>
            <a:fld id="{2F6493CA-EB17-6F41-83CD-F41E5ADE0129}" type="slidenum">
              <a:rPr lang="en-US" smtClean="0">
                <a:solidFill>
                  <a:schemeClr val="tx1"/>
                </a:solidFill>
              </a:rPr>
              <a:pPr>
                <a:defRPr/>
              </a:pPr>
              <a:t>18</a:t>
            </a:fld>
            <a:endParaRPr lang="en-US" dirty="0">
              <a:solidFill>
                <a:schemeClr val="tx1"/>
              </a:solidFill>
            </a:endParaRPr>
          </a:p>
        </p:txBody>
      </p:sp>
    </p:spTree>
    <p:extLst>
      <p:ext uri="{BB962C8B-B14F-4D97-AF65-F5344CB8AC3E}">
        <p14:creationId xmlns:p14="http://schemas.microsoft.com/office/powerpoint/2010/main" val="1558516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30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5736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0" y="6320270"/>
            <a:ext cx="2133600" cy="365125"/>
          </a:xfrm>
        </p:spPr>
        <p:txBody>
          <a:bodyPr/>
          <a:lstStyle/>
          <a:p>
            <a:pPr>
              <a:defRPr/>
            </a:pPr>
            <a:fld id="{2F6493CA-EB17-6F41-83CD-F41E5ADE0129}" type="slidenum">
              <a:rPr lang="en-US" smtClean="0"/>
              <a:pPr>
                <a:defRPr/>
              </a:pPr>
              <a:t>19</a:t>
            </a:fld>
            <a:endParaRPr lang="en-US" dirty="0"/>
          </a:p>
        </p:txBody>
      </p:sp>
    </p:spTree>
    <p:extLst>
      <p:ext uri="{BB962C8B-B14F-4D97-AF65-F5344CB8AC3E}">
        <p14:creationId xmlns:p14="http://schemas.microsoft.com/office/powerpoint/2010/main" val="2314334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A Disease of Adolescence</a:t>
            </a:r>
            <a:endParaRPr lang="en-US" dirty="0"/>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2229"/>
          <a:stretch/>
        </p:blipFill>
        <p:spPr bwMode="auto">
          <a:xfrm>
            <a:off x="487680" y="1097281"/>
            <a:ext cx="8442960" cy="565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2F6493CA-EB17-6F41-83CD-F41E5ADE0129}" type="slidenum">
              <a:rPr lang="en-US" smtClean="0"/>
              <a:pPr>
                <a:defRPr/>
              </a:pPr>
              <a:t>2</a:t>
            </a:fld>
            <a:endParaRPr lang="en-US" dirty="0"/>
          </a:p>
        </p:txBody>
      </p:sp>
    </p:spTree>
    <p:extLst>
      <p:ext uri="{BB962C8B-B14F-4D97-AF65-F5344CB8AC3E}">
        <p14:creationId xmlns:p14="http://schemas.microsoft.com/office/powerpoint/2010/main" val="1485754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9144000" cy="689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20</a:t>
            </a:fld>
            <a:endParaRPr lang="en-US" dirty="0"/>
          </a:p>
        </p:txBody>
      </p:sp>
      <p:sp>
        <p:nvSpPr>
          <p:cNvPr id="3" name="TextBox 2"/>
          <p:cNvSpPr txBox="1"/>
          <p:nvPr/>
        </p:nvSpPr>
        <p:spPr>
          <a:xfrm>
            <a:off x="720436" y="5237018"/>
            <a:ext cx="7716982" cy="1077218"/>
          </a:xfrm>
          <a:prstGeom prst="rect">
            <a:avLst/>
          </a:prstGeom>
          <a:noFill/>
          <a:ln>
            <a:solidFill>
              <a:schemeClr val="bg1"/>
            </a:solidFill>
          </a:ln>
        </p:spPr>
        <p:txBody>
          <a:bodyPr wrap="square" rtlCol="0">
            <a:spAutoFit/>
          </a:bodyPr>
          <a:lstStyle/>
          <a:p>
            <a:pPr marL="285750" indent="-285750">
              <a:buFont typeface="Arial Unicode MS" panose="020B0604020202020204" pitchFamily="34" charset="-128"/>
              <a:buChar char="–"/>
            </a:pPr>
            <a:r>
              <a:rPr lang="en-US" altLang="en-US" sz="3200" dirty="0" smtClean="0">
                <a:solidFill>
                  <a:srgbClr val="FFFF00"/>
                </a:solidFill>
                <a:latin typeface="Times New Roman" panose="02020603050405020304" pitchFamily="18" charset="0"/>
                <a:ea typeface="ＭＳ Ｐゴシック" pitchFamily="1" charset="-128"/>
                <a:cs typeface="Times New Roman" panose="02020603050405020304" pitchFamily="18" charset="0"/>
              </a:rPr>
              <a:t>Dopamine</a:t>
            </a:r>
          </a:p>
          <a:p>
            <a:pPr>
              <a:tabLst>
                <a:tab pos="457200" algn="l"/>
              </a:tabLst>
            </a:pPr>
            <a:r>
              <a:rPr lang="en-US" altLang="en-US" sz="3200" dirty="0">
                <a:solidFill>
                  <a:schemeClr val="bg1"/>
                </a:solidFill>
                <a:latin typeface="Times New Roman" panose="02020603050405020304" pitchFamily="18" charset="0"/>
                <a:ea typeface="ＭＳ Ｐゴシック" pitchFamily="1" charset="-128"/>
                <a:cs typeface="Times New Roman" panose="02020603050405020304" pitchFamily="18" charset="0"/>
              </a:rPr>
              <a:t>	</a:t>
            </a:r>
            <a:r>
              <a:rPr lang="en-US" altLang="en-US" sz="3200" dirty="0" smtClean="0">
                <a:solidFill>
                  <a:schemeClr val="bg1"/>
                </a:solidFill>
                <a:latin typeface="Times New Roman" panose="02020603050405020304" pitchFamily="18" charset="0"/>
                <a:ea typeface="ＭＳ Ｐゴシック" pitchFamily="1" charset="-128"/>
                <a:cs typeface="Times New Roman" panose="02020603050405020304" pitchFamily="18" charset="0"/>
              </a:rPr>
              <a:t> - </a:t>
            </a:r>
            <a:r>
              <a:rPr lang="en-US" altLang="en-US" sz="2800" dirty="0">
                <a:solidFill>
                  <a:schemeClr val="bg1"/>
                </a:solidFill>
                <a:latin typeface="Times New Roman" panose="02020603050405020304" pitchFamily="18" charset="0"/>
                <a:ea typeface="ＭＳ Ｐゴシック" pitchFamily="1" charset="-128"/>
                <a:cs typeface="Times New Roman" panose="02020603050405020304" pitchFamily="18" charset="0"/>
              </a:rPr>
              <a:t>M</a:t>
            </a:r>
            <a:r>
              <a:rPr lang="en-US" altLang="en-US" sz="2800" dirty="0" smtClean="0">
                <a:solidFill>
                  <a:schemeClr val="bg1"/>
                </a:solidFill>
                <a:latin typeface="Times New Roman" panose="02020603050405020304" pitchFamily="18" charset="0"/>
                <a:ea typeface="ＭＳ Ｐゴシック" pitchFamily="1" charset="-128"/>
                <a:cs typeface="Times New Roman" panose="02020603050405020304" pitchFamily="18" charset="0"/>
              </a:rPr>
              <a:t>ovement</a:t>
            </a:r>
            <a:r>
              <a:rPr lang="en-US" altLang="en-US" sz="2800" dirty="0">
                <a:solidFill>
                  <a:schemeClr val="bg1"/>
                </a:solidFill>
                <a:latin typeface="Times New Roman" panose="02020603050405020304" pitchFamily="18" charset="0"/>
                <a:ea typeface="ＭＳ Ｐゴシック" pitchFamily="1" charset="-128"/>
                <a:cs typeface="Times New Roman" panose="02020603050405020304" pitchFamily="18" charset="0"/>
              </a:rPr>
              <a:t>, motivation, reward</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384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60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166260" y="6140161"/>
            <a:ext cx="2133600" cy="365125"/>
          </a:xfrm>
        </p:spPr>
        <p:txBody>
          <a:bodyPr/>
          <a:lstStyle/>
          <a:p>
            <a:pPr>
              <a:defRPr/>
            </a:pPr>
            <a:fld id="{2F6493CA-EB17-6F41-83CD-F41E5ADE0129}" type="slidenum">
              <a:rPr lang="en-US" smtClean="0"/>
              <a:pPr>
                <a:defRPr/>
              </a:pPr>
              <a:t>21</a:t>
            </a:fld>
            <a:endParaRPr lang="en-US" dirty="0"/>
          </a:p>
        </p:txBody>
      </p:sp>
    </p:spTree>
    <p:extLst>
      <p:ext uri="{BB962C8B-B14F-4D97-AF65-F5344CB8AC3E}">
        <p14:creationId xmlns:p14="http://schemas.microsoft.com/office/powerpoint/2010/main" val="4214269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130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22</a:t>
            </a:fld>
            <a:endParaRPr lang="en-US" dirty="0"/>
          </a:p>
        </p:txBody>
      </p:sp>
    </p:spTree>
    <p:extLst>
      <p:ext uri="{BB962C8B-B14F-4D97-AF65-F5344CB8AC3E}">
        <p14:creationId xmlns:p14="http://schemas.microsoft.com/office/powerpoint/2010/main" val="891416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12000" cy="715962"/>
          </a:xfrm>
        </p:spPr>
        <p:txBody>
          <a:bodyPr/>
          <a:lstStyle/>
          <a:p>
            <a:r>
              <a:rPr lang="en-US" sz="4000" i="1" dirty="0" smtClean="0">
                <a:latin typeface="Times New Roman" panose="02020603050405020304" pitchFamily="18" charset="0"/>
                <a:cs typeface="Times New Roman" panose="02020603050405020304" pitchFamily="18" charset="0"/>
              </a:rPr>
              <a:t>Structure and Function</a:t>
            </a:r>
            <a:endParaRPr lang="en-US" sz="4000" i="1" u="sng" dirty="0">
              <a:latin typeface="Times New Roman" panose="02020603050405020304" pitchFamily="18" charset="0"/>
              <a:cs typeface="Times New Roman" panose="02020603050405020304" pitchFamily="18" charset="0"/>
            </a:endParaRPr>
          </a:p>
        </p:txBody>
      </p:sp>
      <p:pic>
        <p:nvPicPr>
          <p:cNvPr id="2253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8977" y="3881711"/>
            <a:ext cx="4157485" cy="272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4"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6102" t="12121" r="5636" b="11991"/>
          <a:stretch/>
        </p:blipFill>
        <p:spPr bwMode="auto">
          <a:xfrm>
            <a:off x="772159" y="1079040"/>
            <a:ext cx="7772401" cy="218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84775" y="3299673"/>
            <a:ext cx="5547360" cy="369332"/>
          </a:xfrm>
          <a:prstGeom prst="rect">
            <a:avLst/>
          </a:prstGeom>
        </p:spPr>
        <p:txBody>
          <a:bodyPr wrap="square">
            <a:spAutoFit/>
          </a:bodyPr>
          <a:lstStyle/>
          <a:p>
            <a:r>
              <a:rPr lang="en-US" b="1" dirty="0">
                <a:solidFill>
                  <a:srgbClr val="000000"/>
                </a:solidFill>
                <a:latin typeface="Georgia"/>
              </a:rPr>
              <a:t>MRI: Methamphetamine reduces gray matter</a:t>
            </a:r>
            <a:endParaRPr lang="en-US" dirty="0"/>
          </a:p>
        </p:txBody>
      </p:sp>
      <p:sp>
        <p:nvSpPr>
          <p:cNvPr id="5" name="TextBox 4"/>
          <p:cNvSpPr txBox="1"/>
          <p:nvPr/>
        </p:nvSpPr>
        <p:spPr>
          <a:xfrm>
            <a:off x="5542569" y="4667671"/>
            <a:ext cx="3001991"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SPECT: Marijuana and other drugs changes brain function.</a:t>
            </a:r>
            <a:endParaRPr lang="en-US" sz="2000" b="1" dirty="0">
              <a:latin typeface="Times New Roman" panose="02020603050405020304" pitchFamily="18" charset="0"/>
              <a:cs typeface="Times New Roman" panose="02020603050405020304" pitchFamily="18" charset="0"/>
            </a:endParaRPr>
          </a:p>
        </p:txBody>
      </p:sp>
      <p:sp>
        <p:nvSpPr>
          <p:cNvPr id="7"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23</a:t>
            </a:fld>
            <a:endParaRPr lang="en-US" dirty="0"/>
          </a:p>
        </p:txBody>
      </p:sp>
    </p:spTree>
    <p:extLst>
      <p:ext uri="{BB962C8B-B14F-4D97-AF65-F5344CB8AC3E}">
        <p14:creationId xmlns:p14="http://schemas.microsoft.com/office/powerpoint/2010/main" val="1709457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 y="284798"/>
            <a:ext cx="8229600" cy="715962"/>
          </a:xfrm>
        </p:spPr>
        <p:txBody>
          <a:bodyPr/>
          <a:lstStyle/>
          <a:p>
            <a:pPr>
              <a:lnSpc>
                <a:spcPts val="3600"/>
              </a:lnSpc>
            </a:pPr>
            <a:r>
              <a:rPr lang="en-US" dirty="0" smtClean="0"/>
              <a:t>Circuits Involved in Drug Abuse </a:t>
            </a:r>
            <a:br>
              <a:rPr lang="en-US" dirty="0" smtClean="0"/>
            </a:br>
            <a:r>
              <a:rPr lang="en-US" dirty="0" smtClean="0"/>
              <a:t>and Addiction</a:t>
            </a:r>
            <a:r>
              <a:rPr lang="en-US" dirty="0" smtClean="0">
                <a:latin typeface="Arial Narrow" panose="020B0606020202030204" pitchFamily="34" charset="0"/>
              </a:rPr>
              <a:t>: Long-Term Brain Changes</a:t>
            </a:r>
            <a:endParaRPr lang="en-US" dirty="0">
              <a:latin typeface="Arial Narrow" panose="020B0606020202030204" pitchFamily="34" charset="0"/>
            </a:endParaRPr>
          </a:p>
        </p:txBody>
      </p:sp>
      <p:pic>
        <p:nvPicPr>
          <p:cNvPr id="4813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645" t="14370" r="12944" b="12296"/>
          <a:stretch/>
        </p:blipFill>
        <p:spPr bwMode="auto">
          <a:xfrm>
            <a:off x="1483359" y="1320799"/>
            <a:ext cx="6776719" cy="512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24</a:t>
            </a:fld>
            <a:endParaRPr lang="en-US" dirty="0"/>
          </a:p>
        </p:txBody>
      </p:sp>
    </p:spTree>
    <p:extLst>
      <p:ext uri="{BB962C8B-B14F-4D97-AF65-F5344CB8AC3E}">
        <p14:creationId xmlns:p14="http://schemas.microsoft.com/office/powerpoint/2010/main" val="2325438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8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222240" y="1473200"/>
            <a:ext cx="3291840" cy="117856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25</a:t>
            </a:fld>
            <a:endParaRPr lang="en-US" dirty="0"/>
          </a:p>
        </p:txBody>
      </p:sp>
    </p:spTree>
    <p:extLst>
      <p:ext uri="{BB962C8B-B14F-4D97-AF65-F5344CB8AC3E}">
        <p14:creationId xmlns:p14="http://schemas.microsoft.com/office/powerpoint/2010/main" val="865338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5983" t="20109" r="1922" b="13911"/>
          <a:stretch/>
        </p:blipFill>
        <p:spPr bwMode="auto">
          <a:xfrm>
            <a:off x="438727" y="1595120"/>
            <a:ext cx="3667992" cy="36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4338320" y="990600"/>
            <a:ext cx="4876800" cy="5562600"/>
          </a:xfrm>
        </p:spPr>
        <p:txBody>
          <a:bodyPr/>
          <a:lstStyle/>
          <a:p>
            <a:pPr marL="0" indent="0">
              <a:buNone/>
            </a:pPr>
            <a:r>
              <a:rPr lang="en-US" b="1" i="1" dirty="0" smtClean="0">
                <a:solidFill>
                  <a:srgbClr val="52778C"/>
                </a:solidFill>
              </a:rPr>
              <a:t>Experimentally Verified</a:t>
            </a:r>
          </a:p>
          <a:p>
            <a:pPr>
              <a:spcBef>
                <a:spcPts val="0"/>
              </a:spcBef>
            </a:pPr>
            <a:r>
              <a:rPr lang="en-US" dirty="0" smtClean="0"/>
              <a:t>Drug availability</a:t>
            </a:r>
          </a:p>
          <a:p>
            <a:pPr>
              <a:spcBef>
                <a:spcPts val="0"/>
              </a:spcBef>
            </a:pPr>
            <a:r>
              <a:rPr lang="en-US" dirty="0" smtClean="0"/>
              <a:t>Alternate rewards</a:t>
            </a:r>
          </a:p>
          <a:p>
            <a:pPr>
              <a:spcBef>
                <a:spcPts val="0"/>
              </a:spcBef>
            </a:pPr>
            <a:r>
              <a:rPr lang="en-US" dirty="0" smtClean="0"/>
              <a:t>Social context</a:t>
            </a:r>
          </a:p>
          <a:p>
            <a:pPr>
              <a:spcBef>
                <a:spcPts val="0"/>
              </a:spcBef>
            </a:pPr>
            <a:r>
              <a:rPr lang="en-US" dirty="0" smtClean="0"/>
              <a:t>Stress</a:t>
            </a:r>
          </a:p>
          <a:p>
            <a:endParaRPr lang="en-US" sz="500" dirty="0" smtClean="0"/>
          </a:p>
          <a:p>
            <a:pPr marL="0" indent="0">
              <a:buNone/>
            </a:pPr>
            <a:r>
              <a:rPr lang="en-US" b="1" i="1" dirty="0" smtClean="0">
                <a:solidFill>
                  <a:srgbClr val="52778C"/>
                </a:solidFill>
              </a:rPr>
              <a:t>Correlative</a:t>
            </a:r>
          </a:p>
          <a:p>
            <a:pPr>
              <a:lnSpc>
                <a:spcPts val="3600"/>
              </a:lnSpc>
              <a:spcBef>
                <a:spcPts val="0"/>
              </a:spcBef>
            </a:pPr>
            <a:r>
              <a:rPr lang="en-US" dirty="0" smtClean="0"/>
              <a:t>Early physical/sexual abuse</a:t>
            </a:r>
          </a:p>
          <a:p>
            <a:pPr>
              <a:lnSpc>
                <a:spcPts val="3600"/>
              </a:lnSpc>
              <a:spcBef>
                <a:spcPts val="0"/>
              </a:spcBef>
            </a:pPr>
            <a:r>
              <a:rPr lang="en-US" dirty="0" smtClean="0"/>
              <a:t>Witnessing violence</a:t>
            </a:r>
          </a:p>
          <a:p>
            <a:pPr>
              <a:lnSpc>
                <a:spcPts val="3600"/>
              </a:lnSpc>
              <a:spcBef>
                <a:spcPts val="0"/>
              </a:spcBef>
            </a:pPr>
            <a:r>
              <a:rPr lang="en-US" dirty="0" smtClean="0"/>
              <a:t>Parents/friends who use</a:t>
            </a:r>
          </a:p>
          <a:p>
            <a:pPr>
              <a:lnSpc>
                <a:spcPts val="3600"/>
              </a:lnSpc>
              <a:spcBef>
                <a:spcPts val="0"/>
              </a:spcBef>
            </a:pPr>
            <a:r>
              <a:rPr lang="en-US" dirty="0" smtClean="0"/>
              <a:t>Perceived Risk</a:t>
            </a:r>
          </a:p>
          <a:p>
            <a:endParaRPr lang="en-US" dirty="0"/>
          </a:p>
        </p:txBody>
      </p:sp>
      <p:sp>
        <p:nvSpPr>
          <p:cNvPr id="8" name="Title 6"/>
          <p:cNvSpPr>
            <a:spLocks noGrp="1"/>
          </p:cNvSpPr>
          <p:nvPr>
            <p:ph type="title"/>
          </p:nvPr>
        </p:nvSpPr>
        <p:spPr>
          <a:xfrm>
            <a:off x="457200" y="274638"/>
            <a:ext cx="8229600" cy="715962"/>
          </a:xfrm>
        </p:spPr>
        <p:txBody>
          <a:bodyPr/>
          <a:lstStyle/>
          <a:p>
            <a:r>
              <a:rPr lang="en-US" dirty="0" smtClean="0"/>
              <a:t>Environmental Factors</a:t>
            </a:r>
            <a:endParaRPr lang="en-US" dirty="0"/>
          </a:p>
        </p:txBody>
      </p:sp>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z="1000" smtClean="0">
                <a:latin typeface="+mn-lt"/>
              </a:rPr>
              <a:pPr>
                <a:defRPr/>
              </a:pPr>
              <a:t>26</a:t>
            </a:fld>
            <a:endParaRPr lang="en-US" sz="1000" dirty="0">
              <a:latin typeface="+mn-lt"/>
            </a:endParaRPr>
          </a:p>
        </p:txBody>
      </p:sp>
    </p:spTree>
    <p:extLst>
      <p:ext uri="{BB962C8B-B14F-4D97-AF65-F5344CB8AC3E}">
        <p14:creationId xmlns:p14="http://schemas.microsoft.com/office/powerpoint/2010/main" val="4170511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Drug Availability - Marijuana</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094" y="1603325"/>
            <a:ext cx="4223219" cy="44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26" y="1294303"/>
            <a:ext cx="4353347" cy="472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8407" y="6569787"/>
            <a:ext cx="53038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27</a:t>
            </a:fld>
            <a:endParaRPr lang="en-US" dirty="0"/>
          </a:p>
        </p:txBody>
      </p:sp>
    </p:spTree>
    <p:extLst>
      <p:ext uri="{BB962C8B-B14F-4D97-AF65-F5344CB8AC3E}">
        <p14:creationId xmlns:p14="http://schemas.microsoft.com/office/powerpoint/2010/main" val="2610825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Alternate Rewards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2600263"/>
              </p:ext>
            </p:extLst>
          </p:nvPr>
        </p:nvGraphicFramePr>
        <p:xfrm>
          <a:off x="457200" y="1034144"/>
          <a:ext cx="8229600" cy="50920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09610" y="6491292"/>
            <a:ext cx="5399314" cy="276999"/>
          </a:xfrm>
          <a:prstGeom prst="rect">
            <a:avLst/>
          </a:prstGeom>
        </p:spPr>
        <p:txBody>
          <a:bodyPr wrap="square">
            <a:spAutoFit/>
          </a:bodyPr>
          <a:lstStyle/>
          <a:p>
            <a:r>
              <a:rPr lang="en-US" sz="1200" i="1" dirty="0" smtClean="0">
                <a:latin typeface="Times New Roman" panose="02020603050405020304" pitchFamily="18" charset="0"/>
                <a:cs typeface="Times New Roman" panose="02020603050405020304" pitchFamily="18" charset="0"/>
              </a:rPr>
              <a:t>Higgins et al. (1994) AM</a:t>
            </a:r>
            <a:r>
              <a:rPr lang="en-US" sz="1200" i="1" dirty="0">
                <a:latin typeface="Times New Roman" panose="02020603050405020304" pitchFamily="18" charset="0"/>
                <a:cs typeface="Times New Roman" panose="02020603050405020304" pitchFamily="18" charset="0"/>
              </a:rPr>
              <a:t>, J . DRUG ALCOHOL ABUSE, 20(1), pp. 47-56</a:t>
            </a:r>
          </a:p>
        </p:txBody>
      </p:sp>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28</a:t>
            </a:fld>
            <a:endParaRPr lang="en-US" dirty="0"/>
          </a:p>
        </p:txBody>
      </p:sp>
    </p:spTree>
    <p:extLst>
      <p:ext uri="{BB962C8B-B14F-4D97-AF65-F5344CB8AC3E}">
        <p14:creationId xmlns:p14="http://schemas.microsoft.com/office/powerpoint/2010/main" val="3033181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530"/>
            <a:ext cx="3667760" cy="651510"/>
          </a:xfrm>
        </p:spPr>
        <p:txBody>
          <a:bodyPr/>
          <a:lstStyle/>
          <a:p>
            <a:r>
              <a:rPr lang="en-US" sz="3600" dirty="0"/>
              <a:t>Social Context</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695" y="3624943"/>
            <a:ext cx="4020694" cy="278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2705" y="1017337"/>
            <a:ext cx="5542038" cy="370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29</a:t>
            </a:fld>
            <a:endParaRPr lang="en-US" dirty="0"/>
          </a:p>
        </p:txBody>
      </p:sp>
    </p:spTree>
    <p:extLst>
      <p:ext uri="{BB962C8B-B14F-4D97-AF65-F5344CB8AC3E}">
        <p14:creationId xmlns:p14="http://schemas.microsoft.com/office/powerpoint/2010/main" val="3010909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0"/>
            <a:ext cx="508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p:cNvSpPr>
            <a:spLocks noChangeArrowheads="1"/>
          </p:cNvSpPr>
          <p:nvPr/>
        </p:nvSpPr>
        <p:spPr bwMode="auto">
          <a:xfrm>
            <a:off x="403013" y="1899920"/>
            <a:ext cx="3556000" cy="485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Clr>
                <a:schemeClr val="accent2"/>
              </a:buClr>
              <a:buFont typeface="Wingdings" pitchFamily="2" charset="2"/>
              <a:buNone/>
            </a:pPr>
            <a:endParaRPr kumimoji="1" lang="en-US" sz="2400" b="1" dirty="0" smtClean="0">
              <a:solidFill>
                <a:srgbClr val="797979"/>
              </a:solidFill>
              <a:latin typeface="Tahoma" pitchFamily="34" charset="0"/>
            </a:endParaRPr>
          </a:p>
          <a:p>
            <a:pPr marL="342900" indent="-342900">
              <a:lnSpc>
                <a:spcPct val="120000"/>
              </a:lnSpc>
              <a:spcBef>
                <a:spcPct val="20000"/>
              </a:spcBef>
              <a:buClr>
                <a:srgbClr val="52778C"/>
              </a:buClr>
              <a:buFont typeface="Wingdings" pitchFamily="2" charset="2"/>
              <a:buChar char="§"/>
            </a:pPr>
            <a:r>
              <a:rPr kumimoji="1" lang="en-US" sz="2400" b="1" dirty="0" smtClean="0">
                <a:solidFill>
                  <a:srgbClr val="797979"/>
                </a:solidFill>
                <a:latin typeface="Tahoma" pitchFamily="34" charset="0"/>
              </a:rPr>
              <a:t>We </a:t>
            </a:r>
            <a:r>
              <a:rPr kumimoji="1" lang="en-US" sz="2400" b="1" i="1" dirty="0">
                <a:solidFill>
                  <a:srgbClr val="52778C"/>
                </a:solidFill>
                <a:latin typeface="Tahoma" pitchFamily="34" charset="0"/>
              </a:rPr>
              <a:t>thought</a:t>
            </a:r>
            <a:r>
              <a:rPr kumimoji="1" lang="en-US" sz="2400" b="1" dirty="0">
                <a:solidFill>
                  <a:srgbClr val="52778C"/>
                </a:solidFill>
                <a:latin typeface="Tahoma" pitchFamily="34" charset="0"/>
              </a:rPr>
              <a:t> </a:t>
            </a:r>
            <a:r>
              <a:rPr kumimoji="1" lang="en-US" sz="2400" b="1" dirty="0">
                <a:solidFill>
                  <a:srgbClr val="797979"/>
                </a:solidFill>
                <a:latin typeface="Tahoma" pitchFamily="34" charset="0"/>
              </a:rPr>
              <a:t>brain development was complete by adolescence</a:t>
            </a:r>
          </a:p>
          <a:p>
            <a:pPr marL="342900" indent="-342900">
              <a:lnSpc>
                <a:spcPct val="120000"/>
              </a:lnSpc>
              <a:spcBef>
                <a:spcPct val="20000"/>
              </a:spcBef>
              <a:buClr>
                <a:srgbClr val="52778C"/>
              </a:buClr>
              <a:buFont typeface="Wingdings" pitchFamily="2" charset="2"/>
              <a:buNone/>
            </a:pPr>
            <a:endParaRPr kumimoji="1" lang="en-US" sz="2400" b="1" dirty="0">
              <a:solidFill>
                <a:srgbClr val="797979"/>
              </a:solidFill>
              <a:latin typeface="Tahoma" pitchFamily="34" charset="0"/>
            </a:endParaRPr>
          </a:p>
          <a:p>
            <a:pPr marL="342900" indent="-342900">
              <a:lnSpc>
                <a:spcPct val="120000"/>
              </a:lnSpc>
              <a:spcBef>
                <a:spcPct val="20000"/>
              </a:spcBef>
              <a:buClr>
                <a:srgbClr val="52778C"/>
              </a:buClr>
              <a:buFont typeface="Wingdings" pitchFamily="2" charset="2"/>
              <a:buChar char="§"/>
            </a:pPr>
            <a:r>
              <a:rPr kumimoji="1" lang="en-US" sz="2400" b="1" dirty="0">
                <a:solidFill>
                  <a:srgbClr val="797979"/>
                </a:solidFill>
                <a:latin typeface="Tahoma" pitchFamily="34" charset="0"/>
              </a:rPr>
              <a:t>We now know… maturation is not complete until about </a:t>
            </a:r>
            <a:r>
              <a:rPr kumimoji="1" lang="en-US" sz="2800" b="1" u="sng" dirty="0">
                <a:solidFill>
                  <a:srgbClr val="52778C"/>
                </a:solidFill>
                <a:latin typeface="Tahoma" pitchFamily="34" charset="0"/>
              </a:rPr>
              <a:t>age 25!!!</a:t>
            </a:r>
          </a:p>
        </p:txBody>
      </p:sp>
      <p:sp>
        <p:nvSpPr>
          <p:cNvPr id="2" name="Title 1"/>
          <p:cNvSpPr>
            <a:spLocks noGrp="1"/>
          </p:cNvSpPr>
          <p:nvPr>
            <p:ph type="title"/>
          </p:nvPr>
        </p:nvSpPr>
        <p:spPr>
          <a:xfrm>
            <a:off x="457200" y="273050"/>
            <a:ext cx="3008313" cy="1626870"/>
          </a:xfrm>
        </p:spPr>
        <p:txBody>
          <a:bodyPr/>
          <a:lstStyle/>
          <a:p>
            <a:r>
              <a:rPr lang="en-US" sz="3600" dirty="0" smtClean="0"/>
              <a:t>The Role of Brain Development</a:t>
            </a:r>
            <a:endParaRPr lang="en-US" sz="3600" dirty="0"/>
          </a:p>
        </p:txBody>
      </p:sp>
      <p:sp>
        <p:nvSpPr>
          <p:cNvPr id="4" name="Slide Number Placeholder 1"/>
          <p:cNvSpPr>
            <a:spLocks noGrp="1"/>
          </p:cNvSpPr>
          <p:nvPr>
            <p:ph type="sldNum" sz="quarter" idx="10"/>
          </p:nvPr>
        </p:nvSpPr>
        <p:spPr/>
        <p:txBody>
          <a:bodyPr/>
          <a:lstStyle/>
          <a:p>
            <a:pPr>
              <a:defRPr/>
            </a:pPr>
            <a:fld id="{2F6493CA-EB17-6F41-83CD-F41E5ADE0129}" type="slidenum">
              <a:rPr lang="en-US" smtClean="0">
                <a:solidFill>
                  <a:srgbClr val="797979"/>
                </a:solidFill>
              </a:rPr>
              <a:pPr>
                <a:defRPr/>
              </a:pPr>
              <a:t>3</a:t>
            </a:fld>
            <a:endParaRPr lang="en-US" dirty="0">
              <a:solidFill>
                <a:srgbClr val="797979"/>
              </a:solidFill>
            </a:endParaRPr>
          </a:p>
        </p:txBody>
      </p:sp>
    </p:spTree>
    <p:extLst>
      <p:ext uri="{BB962C8B-B14F-4D97-AF65-F5344CB8AC3E}">
        <p14:creationId xmlns:p14="http://schemas.microsoft.com/office/powerpoint/2010/main" val="3208476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908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3"/>
          <p:cNvSpPr>
            <a:spLocks noGrp="1"/>
          </p:cNvSpPr>
          <p:nvPr>
            <p:ph type="sldNum" sz="quarter" idx="10"/>
          </p:nvPr>
        </p:nvSpPr>
        <p:spPr>
          <a:xfrm>
            <a:off x="152395" y="6375685"/>
            <a:ext cx="2133600" cy="365125"/>
          </a:xfrm>
        </p:spPr>
        <p:txBody>
          <a:bodyPr/>
          <a:lstStyle/>
          <a:p>
            <a:pPr>
              <a:defRPr/>
            </a:pPr>
            <a:fld id="{2F6493CA-EB17-6F41-83CD-F41E5ADE0129}" type="slidenum">
              <a:rPr lang="en-US" smtClean="0"/>
              <a:pPr>
                <a:defRPr/>
              </a:pPr>
              <a:t>30</a:t>
            </a:fld>
            <a:endParaRPr lang="en-US" dirty="0"/>
          </a:p>
        </p:txBody>
      </p:sp>
    </p:spTree>
    <p:extLst>
      <p:ext uri="{BB962C8B-B14F-4D97-AF65-F5344CB8AC3E}">
        <p14:creationId xmlns:p14="http://schemas.microsoft.com/office/powerpoint/2010/main" val="3292480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Norms (Perceived Risk)</a:t>
            </a:r>
            <a:endParaRPr lang="en-US" dirty="0"/>
          </a:p>
        </p:txBody>
      </p:sp>
      <p:sp>
        <p:nvSpPr>
          <p:cNvPr id="8" name="TextBox 7"/>
          <p:cNvSpPr txBox="1"/>
          <p:nvPr/>
        </p:nvSpPr>
        <p:spPr>
          <a:xfrm>
            <a:off x="581900" y="6553200"/>
            <a:ext cx="529336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Monitoring the Future, www.monitoringthefuture.org</a:t>
            </a:r>
            <a:endParaRPr lang="en-US" sz="14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619761" y="1342754"/>
            <a:ext cx="8524240" cy="5088526"/>
            <a:chOff x="1368345" y="1342754"/>
            <a:chExt cx="7775655" cy="5088526"/>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5" t="12939" r="25722" b="7872"/>
            <a:stretch/>
          </p:blipFill>
          <p:spPr bwMode="auto">
            <a:xfrm>
              <a:off x="1869440" y="1342754"/>
              <a:ext cx="7274560" cy="508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rot="16200000">
              <a:off x="964046" y="3425681"/>
              <a:ext cx="1362595" cy="553998"/>
            </a:xfrm>
            <a:prstGeom prst="rect">
              <a:avLst/>
            </a:prstGeom>
            <a:solidFill>
              <a:schemeClr val="bg1"/>
            </a:solidFill>
          </p:spPr>
          <p:txBody>
            <a:bodyPr wrap="square" rtlCol="0">
              <a:spAutoFit/>
            </a:bodyPr>
            <a:lstStyle/>
            <a:p>
              <a:pPr algn="ctr"/>
              <a:r>
                <a:rPr lang="en-US" sz="2400" b="1" dirty="0" smtClean="0"/>
                <a:t>PERCENT</a:t>
              </a:r>
            </a:p>
            <a:p>
              <a:pPr algn="ctr"/>
              <a:endParaRPr lang="en-US" sz="600" b="1" dirty="0"/>
            </a:p>
          </p:txBody>
        </p:sp>
      </p:grpSp>
      <p:sp>
        <p:nvSpPr>
          <p:cNvPr id="7" name="TextBox 6"/>
          <p:cNvSpPr txBox="1"/>
          <p:nvPr/>
        </p:nvSpPr>
        <p:spPr>
          <a:xfrm>
            <a:off x="304800" y="1119386"/>
            <a:ext cx="8839200" cy="446276"/>
          </a:xfrm>
          <a:prstGeom prst="rect">
            <a:avLst/>
          </a:prstGeom>
          <a:noFill/>
        </p:spPr>
        <p:txBody>
          <a:bodyPr wrap="square" rtlCol="0">
            <a:spAutoFit/>
          </a:bodyPr>
          <a:lstStyle/>
          <a:p>
            <a:pPr algn="ctr"/>
            <a:r>
              <a:rPr lang="en-US" sz="2300" b="1" dirty="0" smtClean="0">
                <a:latin typeface="Arial Narrow" panose="020B0606020202030204" pitchFamily="34" charset="0"/>
              </a:rPr>
              <a:t>Marijuana Use and Perceived Risk of Harm of Use Among 12</a:t>
            </a:r>
            <a:r>
              <a:rPr lang="en-US" sz="2300" b="1" baseline="30000" dirty="0" smtClean="0">
                <a:latin typeface="Arial Narrow" panose="020B0606020202030204" pitchFamily="34" charset="0"/>
              </a:rPr>
              <a:t>th</a:t>
            </a:r>
            <a:r>
              <a:rPr lang="en-US" sz="2300" b="1" dirty="0" smtClean="0">
                <a:latin typeface="Arial Narrow" panose="020B0606020202030204" pitchFamily="34" charset="0"/>
              </a:rPr>
              <a:t> Graders</a:t>
            </a:r>
            <a:endParaRPr lang="en-US" sz="2300" b="1" dirty="0">
              <a:latin typeface="Arial Narrow" panose="020B0606020202030204" pitchFamily="34" charset="0"/>
            </a:endParaRPr>
          </a:p>
        </p:txBody>
      </p:sp>
      <p:sp>
        <p:nvSpPr>
          <p:cNvPr id="11"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31</a:t>
            </a:fld>
            <a:endParaRPr lang="en-US" dirty="0"/>
          </a:p>
        </p:txBody>
      </p:sp>
    </p:spTree>
    <p:extLst>
      <p:ext uri="{BB962C8B-B14F-4D97-AF65-F5344CB8AC3E}">
        <p14:creationId xmlns:p14="http://schemas.microsoft.com/office/powerpoint/2010/main" val="857442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a Chronic Illness </a:t>
            </a:r>
            <a:br>
              <a:rPr lang="en-US" dirty="0" smtClean="0"/>
            </a:br>
            <a:r>
              <a:rPr lang="en-US" dirty="0" smtClean="0"/>
              <a:t>Similar to Other Chronic Illnesses</a:t>
            </a:r>
            <a:endParaRPr lang="en-US" dirty="0"/>
          </a:p>
        </p:txBody>
      </p:sp>
      <p:sp>
        <p:nvSpPr>
          <p:cNvPr id="3" name="Content Placeholder 2"/>
          <p:cNvSpPr>
            <a:spLocks noGrp="1"/>
          </p:cNvSpPr>
          <p:nvPr>
            <p:ph idx="1"/>
          </p:nvPr>
        </p:nvSpPr>
        <p:spPr/>
        <p:txBody>
          <a:bodyPr/>
          <a:lstStyle/>
          <a:p>
            <a:pPr>
              <a:spcBef>
                <a:spcPts val="2400"/>
              </a:spcBef>
            </a:pPr>
            <a:r>
              <a:rPr lang="en-US" sz="2800" dirty="0" smtClean="0"/>
              <a:t>Biological &amp; behavioral components - both must be addressed during treatment</a:t>
            </a:r>
          </a:p>
          <a:p>
            <a:pPr>
              <a:spcBef>
                <a:spcPts val="2400"/>
              </a:spcBef>
            </a:pPr>
            <a:r>
              <a:rPr lang="en-US" sz="2800" dirty="0" smtClean="0"/>
              <a:t>Recovery often a long-term process requiring repeated episodes of treatment</a:t>
            </a:r>
          </a:p>
          <a:p>
            <a:pPr>
              <a:spcBef>
                <a:spcPts val="2400"/>
              </a:spcBef>
            </a:pPr>
            <a:r>
              <a:rPr lang="en-US" sz="2800" dirty="0" smtClean="0"/>
              <a:t>Relapses can occur and signal a need for treatment adjustment or reinstatement</a:t>
            </a:r>
          </a:p>
          <a:p>
            <a:pPr>
              <a:spcBef>
                <a:spcPts val="2400"/>
              </a:spcBef>
            </a:pPr>
            <a:endParaRPr lang="en-US" sz="2800" dirty="0" smtClean="0"/>
          </a:p>
        </p:txBody>
      </p:sp>
      <p:sp>
        <p:nvSpPr>
          <p:cNvPr id="4"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32</a:t>
            </a:fld>
            <a:endParaRPr lang="en-US" dirty="0"/>
          </a:p>
        </p:txBody>
      </p:sp>
    </p:spTree>
    <p:extLst>
      <p:ext uri="{BB962C8B-B14F-4D97-AF65-F5344CB8AC3E}">
        <p14:creationId xmlns:p14="http://schemas.microsoft.com/office/powerpoint/2010/main" val="1365934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18"/>
            <a:ext cx="8229600" cy="715962"/>
          </a:xfrm>
        </p:spPr>
        <p:txBody>
          <a:bodyPr/>
          <a:lstStyle/>
          <a:p>
            <a:r>
              <a:rPr lang="en-US" dirty="0" smtClean="0"/>
              <a:t>Similar Metabolic Changes</a:t>
            </a:r>
            <a:endParaRPr lang="en-US" dirty="0"/>
          </a:p>
        </p:txBody>
      </p:sp>
      <p:pic>
        <p:nvPicPr>
          <p:cNvPr id="358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93"/>
          <a:stretch/>
        </p:blipFill>
        <p:spPr bwMode="auto">
          <a:xfrm>
            <a:off x="1542733" y="934719"/>
            <a:ext cx="6544627" cy="558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33</a:t>
            </a:fld>
            <a:endParaRPr lang="en-US" dirty="0"/>
          </a:p>
        </p:txBody>
      </p:sp>
    </p:spTree>
    <p:extLst>
      <p:ext uri="{BB962C8B-B14F-4D97-AF65-F5344CB8AC3E}">
        <p14:creationId xmlns:p14="http://schemas.microsoft.com/office/powerpoint/2010/main" val="3531342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Recovery: Similar to </a:t>
            </a:r>
            <a:br>
              <a:rPr lang="en-US" dirty="0" smtClean="0"/>
            </a:br>
            <a:r>
              <a:rPr lang="en-US" dirty="0" smtClean="0"/>
              <a:t>Other Chronic Diseases</a:t>
            </a:r>
            <a:endParaRPr lang="en-US" dirty="0"/>
          </a:p>
        </p:txBody>
      </p:sp>
      <p:sp>
        <p:nvSpPr>
          <p:cNvPr id="5" name="Text Placeholder 4"/>
          <p:cNvSpPr>
            <a:spLocks noGrp="1"/>
          </p:cNvSpPr>
          <p:nvPr>
            <p:ph type="body" idx="1"/>
          </p:nvPr>
        </p:nvSpPr>
        <p:spPr>
          <a:xfrm>
            <a:off x="457200" y="1393219"/>
            <a:ext cx="4040188" cy="639762"/>
          </a:xfrm>
        </p:spPr>
        <p:txBody>
          <a:bodyPr/>
          <a:lstStyle/>
          <a:p>
            <a:r>
              <a:rPr lang="en-US" dirty="0" smtClean="0">
                <a:solidFill>
                  <a:srgbClr val="0000FF"/>
                </a:solidFill>
              </a:rPr>
              <a:t>Drug Abuse</a:t>
            </a:r>
            <a:endParaRPr lang="en-US" dirty="0">
              <a:solidFill>
                <a:srgbClr val="0000FF"/>
              </a:solidFill>
            </a:endParaRPr>
          </a:p>
        </p:txBody>
      </p:sp>
      <p:sp>
        <p:nvSpPr>
          <p:cNvPr id="6" name="Content Placeholder 5"/>
          <p:cNvSpPr>
            <a:spLocks noGrp="1"/>
          </p:cNvSpPr>
          <p:nvPr>
            <p:ph sz="half" idx="2"/>
          </p:nvPr>
        </p:nvSpPr>
        <p:spPr>
          <a:xfrm>
            <a:off x="457200" y="2032980"/>
            <a:ext cx="4040188" cy="4430881"/>
          </a:xfrm>
          <a:solidFill>
            <a:srgbClr val="B0C5D0"/>
          </a:solidFill>
        </p:spPr>
        <p:txBody>
          <a:bodyPr/>
          <a:lstStyle/>
          <a:p>
            <a:pPr marL="285750" indent="-285750">
              <a:buFont typeface="Arial" panose="020B0604020202020204" pitchFamily="34" charset="0"/>
              <a:buChar char="•"/>
            </a:pPr>
            <a:r>
              <a:rPr lang="en-US" b="1" dirty="0"/>
              <a:t>Stay active in healthy activities: sports, arts, education</a:t>
            </a:r>
          </a:p>
          <a:p>
            <a:pPr marL="285750" indent="-285750">
              <a:buFont typeface="Arial" panose="020B0604020202020204" pitchFamily="34" charset="0"/>
              <a:buChar char="•"/>
            </a:pPr>
            <a:r>
              <a:rPr lang="en-US" b="1" dirty="0"/>
              <a:t>Know your family history</a:t>
            </a:r>
          </a:p>
          <a:p>
            <a:pPr marL="285750" indent="-285750">
              <a:buFont typeface="Arial" panose="020B0604020202020204" pitchFamily="34" charset="0"/>
              <a:buChar char="•"/>
            </a:pPr>
            <a:r>
              <a:rPr lang="en-US" b="1" dirty="0"/>
              <a:t>Reduce stress and develop positive coping strategies</a:t>
            </a:r>
          </a:p>
          <a:p>
            <a:pPr marL="285750" indent="-285750">
              <a:buFont typeface="Arial" panose="020B0604020202020204" pitchFamily="34" charset="0"/>
              <a:buChar char="•"/>
            </a:pPr>
            <a:r>
              <a:rPr lang="en-US" b="1" dirty="0"/>
              <a:t>Get treatment when needed and adhere to the regimen</a:t>
            </a:r>
          </a:p>
          <a:p>
            <a:endParaRPr lang="en-US" dirty="0"/>
          </a:p>
        </p:txBody>
      </p:sp>
      <p:sp>
        <p:nvSpPr>
          <p:cNvPr id="7" name="Text Placeholder 6"/>
          <p:cNvSpPr>
            <a:spLocks noGrp="1"/>
          </p:cNvSpPr>
          <p:nvPr>
            <p:ph type="body" sz="quarter" idx="3"/>
          </p:nvPr>
        </p:nvSpPr>
        <p:spPr>
          <a:xfrm>
            <a:off x="4645025" y="1393219"/>
            <a:ext cx="4041775" cy="639762"/>
          </a:xfrm>
        </p:spPr>
        <p:txBody>
          <a:bodyPr/>
          <a:lstStyle/>
          <a:p>
            <a:r>
              <a:rPr lang="en-US" dirty="0" smtClean="0">
                <a:solidFill>
                  <a:srgbClr val="FF0000"/>
                </a:solidFill>
              </a:rPr>
              <a:t>Cardiovascular Disease</a:t>
            </a:r>
            <a:endParaRPr lang="en-US" dirty="0">
              <a:solidFill>
                <a:srgbClr val="FF0000"/>
              </a:solidFill>
            </a:endParaRPr>
          </a:p>
        </p:txBody>
      </p:sp>
      <p:sp>
        <p:nvSpPr>
          <p:cNvPr id="8" name="Content Placeholder 7"/>
          <p:cNvSpPr>
            <a:spLocks noGrp="1"/>
          </p:cNvSpPr>
          <p:nvPr>
            <p:ph sz="quarter" idx="4"/>
          </p:nvPr>
        </p:nvSpPr>
        <p:spPr>
          <a:xfrm>
            <a:off x="4645025" y="2032980"/>
            <a:ext cx="4041775" cy="4430881"/>
          </a:xfrm>
          <a:solidFill>
            <a:srgbClr val="B0C5D0"/>
          </a:solidFill>
        </p:spPr>
        <p:txBody>
          <a:bodyPr/>
          <a:lstStyle/>
          <a:p>
            <a:pPr marL="285750" indent="-285750">
              <a:buFont typeface="Arial" panose="020B0604020202020204" pitchFamily="34" charset="0"/>
              <a:buChar char="•"/>
            </a:pPr>
            <a:r>
              <a:rPr lang="en-US" b="1" dirty="0" smtClean="0"/>
              <a:t>Engage in </a:t>
            </a:r>
            <a:r>
              <a:rPr lang="en-US" b="1" dirty="0"/>
              <a:t>healthy </a:t>
            </a:r>
            <a:r>
              <a:rPr lang="en-US" b="1" dirty="0" smtClean="0"/>
              <a:t>eating and exercise</a:t>
            </a:r>
            <a:endParaRPr lang="en-US" b="1" dirty="0"/>
          </a:p>
          <a:p>
            <a:pPr marL="285750" indent="-285750">
              <a:buFont typeface="Arial" panose="020B0604020202020204" pitchFamily="34" charset="0"/>
              <a:buChar char="•"/>
            </a:pPr>
            <a:r>
              <a:rPr lang="en-US" b="1" dirty="0"/>
              <a:t>Know your family history</a:t>
            </a:r>
          </a:p>
          <a:p>
            <a:pPr marL="285750" indent="-285750">
              <a:buFont typeface="Arial" panose="020B0604020202020204" pitchFamily="34" charset="0"/>
              <a:buChar char="•"/>
            </a:pPr>
            <a:r>
              <a:rPr lang="en-US" b="1" dirty="0"/>
              <a:t>Reduce stress and develop positive coping strategies</a:t>
            </a:r>
          </a:p>
          <a:p>
            <a:pPr marL="285750" indent="-285750">
              <a:buFont typeface="Arial" panose="020B0604020202020204" pitchFamily="34" charset="0"/>
              <a:buChar char="•"/>
            </a:pPr>
            <a:r>
              <a:rPr lang="en-US" b="1" dirty="0" smtClean="0"/>
              <a:t>Monitor your cholesterol,  blood pressure</a:t>
            </a:r>
          </a:p>
          <a:p>
            <a:pPr marL="285750" indent="-285750">
              <a:buFont typeface="Arial" panose="020B0604020202020204" pitchFamily="34" charset="0"/>
              <a:buChar char="•"/>
            </a:pPr>
            <a:r>
              <a:rPr lang="en-US" b="1" dirty="0" smtClean="0"/>
              <a:t>Get </a:t>
            </a:r>
            <a:r>
              <a:rPr lang="en-US" b="1" dirty="0"/>
              <a:t>treatment when needed and adhere to the regimen</a:t>
            </a:r>
          </a:p>
          <a:p>
            <a:endParaRPr lang="en-US" dirty="0"/>
          </a:p>
        </p:txBody>
      </p:sp>
      <p:sp>
        <p:nvSpPr>
          <p:cNvPr id="9"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34</a:t>
            </a:fld>
            <a:endParaRPr lang="en-US" dirty="0"/>
          </a:p>
        </p:txBody>
      </p:sp>
    </p:spTree>
    <p:extLst>
      <p:ext uri="{BB962C8B-B14F-4D97-AF65-F5344CB8AC3E}">
        <p14:creationId xmlns:p14="http://schemas.microsoft.com/office/powerpoint/2010/main" val="2880500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Relapse Rates of Chronic Diseases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9067043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5310" y="6604000"/>
            <a:ext cx="3637280" cy="261610"/>
          </a:xfrm>
          <a:prstGeom prst="rect">
            <a:avLst/>
          </a:prstGeom>
          <a:noFill/>
        </p:spPr>
        <p:txBody>
          <a:bodyPr wrap="square" rtlCol="0">
            <a:spAutoFit/>
          </a:bodyPr>
          <a:lstStyle/>
          <a:p>
            <a:r>
              <a:rPr lang="en-US" sz="1100" b="1" dirty="0" smtClean="0">
                <a:latin typeface="Times New Roman" panose="02020603050405020304" pitchFamily="18" charset="0"/>
                <a:cs typeface="Times New Roman" panose="02020603050405020304" pitchFamily="18" charset="0"/>
              </a:rPr>
              <a:t>McLellan et al., JAMA, 2000</a:t>
            </a:r>
            <a:endParaRPr lang="en-US" sz="1100" b="1" dirty="0">
              <a:latin typeface="Times New Roman" panose="02020603050405020304" pitchFamily="18" charset="0"/>
              <a:cs typeface="Times New Roman" panose="02020603050405020304" pitchFamily="18" charset="0"/>
            </a:endParaRPr>
          </a:p>
        </p:txBody>
      </p:sp>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35</a:t>
            </a:fld>
            <a:endParaRPr lang="en-US" dirty="0"/>
          </a:p>
        </p:txBody>
      </p:sp>
    </p:spTree>
    <p:extLst>
      <p:ext uri="{BB962C8B-B14F-4D97-AF65-F5344CB8AC3E}">
        <p14:creationId xmlns:p14="http://schemas.microsoft.com/office/powerpoint/2010/main" val="125457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4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36</a:t>
            </a:fld>
            <a:endParaRPr lang="en-US" dirty="0"/>
          </a:p>
        </p:txBody>
      </p:sp>
    </p:spTree>
    <p:extLst>
      <p:ext uri="{BB962C8B-B14F-4D97-AF65-F5344CB8AC3E}">
        <p14:creationId xmlns:p14="http://schemas.microsoft.com/office/powerpoint/2010/main" val="21981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 y="0"/>
            <a:ext cx="9149269"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37</a:t>
            </a:fld>
            <a:endParaRPr lang="en-US" dirty="0"/>
          </a:p>
        </p:txBody>
      </p:sp>
    </p:spTree>
    <p:extLst>
      <p:ext uri="{BB962C8B-B14F-4D97-AF65-F5344CB8AC3E}">
        <p14:creationId xmlns:p14="http://schemas.microsoft.com/office/powerpoint/2010/main" val="158447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04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99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96975" y="6417250"/>
            <a:ext cx="2133600" cy="365125"/>
          </a:xfrm>
        </p:spPr>
        <p:txBody>
          <a:bodyPr/>
          <a:lstStyle/>
          <a:p>
            <a:pPr>
              <a:defRPr/>
            </a:pPr>
            <a:fld id="{2F6493CA-EB17-6F41-83CD-F41E5ADE0129}" type="slidenum">
              <a:rPr lang="en-US" smtClean="0"/>
              <a:pPr>
                <a:defRPr/>
              </a:pPr>
              <a:t>38</a:t>
            </a:fld>
            <a:endParaRPr lang="en-US" dirty="0"/>
          </a:p>
        </p:txBody>
      </p:sp>
    </p:spTree>
    <p:extLst>
      <p:ext uri="{BB962C8B-B14F-4D97-AF65-F5344CB8AC3E}">
        <p14:creationId xmlns:p14="http://schemas.microsoft.com/office/powerpoint/2010/main" val="1712647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 Can Recover</a:t>
            </a:r>
            <a:endParaRPr lang="en-US" dirty="0"/>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356994"/>
            <a:ext cx="8390572" cy="431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39</a:t>
            </a:fld>
            <a:endParaRPr lang="en-US" dirty="0"/>
          </a:p>
        </p:txBody>
      </p:sp>
    </p:spTree>
    <p:extLst>
      <p:ext uri="{BB962C8B-B14F-4D97-AF65-F5344CB8AC3E}">
        <p14:creationId xmlns:p14="http://schemas.microsoft.com/office/powerpoint/2010/main" val="317105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757"/>
          <a:stretch/>
        </p:blipFill>
        <p:spPr bwMode="auto">
          <a:xfrm>
            <a:off x="7162800" y="6477913"/>
            <a:ext cx="1807528" cy="37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6837680" cy="715962"/>
          </a:xfrm>
        </p:spPr>
        <p:txBody>
          <a:bodyPr/>
          <a:lstStyle/>
          <a:p>
            <a:pPr>
              <a:lnSpc>
                <a:spcPts val="3600"/>
              </a:lnSpc>
            </a:pPr>
            <a:r>
              <a:rPr lang="en-US" dirty="0" smtClean="0"/>
              <a:t>MRI Scans of Healthy Children and Adolescents</a:t>
            </a:r>
            <a:endParaRPr lang="en-US" dirty="0"/>
          </a:p>
        </p:txBody>
      </p:sp>
      <p:pic>
        <p:nvPicPr>
          <p:cNvPr id="5017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23" t="18718" r="5877" b="5175"/>
          <a:stretch/>
        </p:blipFill>
        <p:spPr bwMode="auto">
          <a:xfrm>
            <a:off x="325120" y="1164026"/>
            <a:ext cx="8605520" cy="538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6030" y="6408686"/>
            <a:ext cx="4582160" cy="430887"/>
          </a:xfrm>
          <a:prstGeom prst="rect">
            <a:avLst/>
          </a:prstGeom>
          <a:noFill/>
        </p:spPr>
        <p:txBody>
          <a:bodyPr wrap="square" rtlCol="0">
            <a:spAutoFit/>
          </a:bodyPr>
          <a:lstStyle/>
          <a:p>
            <a:r>
              <a:rPr lang="en-US" sz="1100" b="1" dirty="0" smtClean="0">
                <a:latin typeface="Times New Roman" panose="02020603050405020304" pitchFamily="18" charset="0"/>
                <a:cs typeface="Times New Roman" panose="02020603050405020304" pitchFamily="18" charset="0"/>
              </a:rPr>
              <a:t>Copyright @2004 by the National Academy of Sciences</a:t>
            </a:r>
          </a:p>
          <a:p>
            <a:r>
              <a:rPr lang="en-US" sz="1100" b="1" dirty="0" err="1" smtClean="0">
                <a:latin typeface="Times New Roman" panose="02020603050405020304" pitchFamily="18" charset="0"/>
                <a:cs typeface="Times New Roman" panose="02020603050405020304" pitchFamily="18" charset="0"/>
              </a:rPr>
              <a:t>Gogtay</a:t>
            </a:r>
            <a:r>
              <a:rPr lang="en-US" sz="1100" b="1" dirty="0" smtClean="0">
                <a:latin typeface="Times New Roman" panose="02020603050405020304" pitchFamily="18" charset="0"/>
                <a:cs typeface="Times New Roman" panose="02020603050405020304" pitchFamily="18" charset="0"/>
              </a:rPr>
              <a:t> , </a:t>
            </a:r>
            <a:r>
              <a:rPr lang="en-US" sz="1100" b="1" dirty="0" err="1" smtClean="0">
                <a:latin typeface="Times New Roman" panose="02020603050405020304" pitchFamily="18" charset="0"/>
                <a:cs typeface="Times New Roman" panose="02020603050405020304" pitchFamily="18" charset="0"/>
              </a:rPr>
              <a:t>Giedd</a:t>
            </a:r>
            <a:r>
              <a:rPr lang="en-US" sz="1100" b="1" dirty="0" smtClean="0">
                <a:latin typeface="Times New Roman" panose="02020603050405020304" pitchFamily="18" charset="0"/>
                <a:cs typeface="Times New Roman" panose="02020603050405020304" pitchFamily="18" charset="0"/>
              </a:rPr>
              <a:t>, et al., Proc. Natl. Acad. Sci., 2004</a:t>
            </a:r>
            <a:endParaRPr lang="en-US" sz="1100" b="1" dirty="0">
              <a:latin typeface="Times New Roman" panose="02020603050405020304" pitchFamily="18" charset="0"/>
              <a:cs typeface="Times New Roman" panose="02020603050405020304" pitchFamily="18" charset="0"/>
            </a:endParaRPr>
          </a:p>
        </p:txBody>
      </p:sp>
      <p:sp>
        <p:nvSpPr>
          <p:cNvPr id="6"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4</a:t>
            </a:fld>
            <a:endParaRPr lang="en-US" dirty="0"/>
          </a:p>
        </p:txBody>
      </p:sp>
    </p:spTree>
    <p:extLst>
      <p:ext uri="{BB962C8B-B14F-4D97-AF65-F5344CB8AC3E}">
        <p14:creationId xmlns:p14="http://schemas.microsoft.com/office/powerpoint/2010/main" val="2062299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4" y="274638"/>
            <a:ext cx="7326214" cy="715962"/>
          </a:xfrm>
        </p:spPr>
        <p:txBody>
          <a:bodyPr/>
          <a:lstStyle/>
          <a:p>
            <a:r>
              <a:rPr lang="en-US" dirty="0" smtClean="0"/>
              <a:t>Behavior Therapy</a:t>
            </a:r>
            <a:br>
              <a:rPr lang="en-US" dirty="0" smtClean="0"/>
            </a:br>
            <a:r>
              <a:rPr lang="en-US" dirty="0" smtClean="0"/>
              <a:t>Changes the Brain</a:t>
            </a:r>
            <a:endParaRPr lang="en-US" dirty="0"/>
          </a:p>
        </p:txBody>
      </p:sp>
      <p:pic>
        <p:nvPicPr>
          <p:cNvPr id="655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266"/>
          <a:stretch/>
        </p:blipFill>
        <p:spPr bwMode="auto">
          <a:xfrm>
            <a:off x="696684" y="1330960"/>
            <a:ext cx="8127082" cy="467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5537200"/>
            <a:ext cx="8517150" cy="78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40</a:t>
            </a:fld>
            <a:endParaRPr lang="en-US" dirty="0"/>
          </a:p>
        </p:txBody>
      </p:sp>
      <p:sp>
        <p:nvSpPr>
          <p:cNvPr id="3" name="TextBox 2"/>
          <p:cNvSpPr txBox="1"/>
          <p:nvPr/>
        </p:nvSpPr>
        <p:spPr>
          <a:xfrm>
            <a:off x="696684" y="6534834"/>
            <a:ext cx="3235181" cy="461665"/>
          </a:xfrm>
          <a:prstGeom prst="rect">
            <a:avLst/>
          </a:prstGeom>
          <a:noFill/>
        </p:spPr>
        <p:txBody>
          <a:bodyPr wrap="none" rtlCol="0">
            <a:spAutoFit/>
          </a:bodyPr>
          <a:lstStyle/>
          <a:p>
            <a:r>
              <a:rPr lang="en-US" sz="1200" i="1" dirty="0" smtClean="0">
                <a:latin typeface="Times New Roman" panose="02020603050405020304" pitchFamily="18" charset="0"/>
                <a:cs typeface="Times New Roman" panose="02020603050405020304" pitchFamily="18" charset="0"/>
              </a:rPr>
              <a:t>Paquette et al. (2003). </a:t>
            </a:r>
            <a:r>
              <a:rPr lang="en-US" sz="1200" i="1" dirty="0" err="1" smtClean="0">
                <a:latin typeface="Times New Roman" panose="02020603050405020304" pitchFamily="18" charset="0"/>
                <a:cs typeface="Times New Roman" panose="02020603050405020304" pitchFamily="18" charset="0"/>
              </a:rPr>
              <a:t>Neuroimage</a:t>
            </a:r>
            <a:r>
              <a:rPr lang="en-US" sz="1200" i="1" dirty="0" smtClean="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18:401—409</a:t>
            </a:r>
          </a:p>
          <a:p>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0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0131" y="1037184"/>
            <a:ext cx="8903161" cy="5959366"/>
            <a:chOff x="228599" y="609600"/>
            <a:chExt cx="8903161" cy="62484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609600"/>
              <a:ext cx="8903161" cy="6248400"/>
            </a:xfrm>
            <a:prstGeom prst="rect">
              <a:avLst/>
            </a:prstGeom>
          </p:spPr>
        </p:pic>
        <p:sp>
          <p:nvSpPr>
            <p:cNvPr id="2" name="Rectangle 1"/>
            <p:cNvSpPr/>
            <p:nvPr/>
          </p:nvSpPr>
          <p:spPr>
            <a:xfrm>
              <a:off x="381000" y="5791200"/>
              <a:ext cx="3505200" cy="762000"/>
            </a:xfrm>
            <a:prstGeom prst="rect">
              <a:avLst/>
            </a:prstGeom>
            <a:solidFill>
              <a:srgbClr val="86B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457200" y="233073"/>
            <a:ext cx="8229600" cy="715962"/>
          </a:xfrm>
        </p:spPr>
        <p:txBody>
          <a:bodyPr/>
          <a:lstStyle/>
          <a:p>
            <a:r>
              <a:rPr lang="en-US" dirty="0" smtClean="0"/>
              <a:t>What Kinds of Therapy for Addiction?</a:t>
            </a:r>
            <a:endParaRPr lang="en-US" dirty="0"/>
          </a:p>
        </p:txBody>
      </p:sp>
      <p:sp>
        <p:nvSpPr>
          <p:cNvPr id="6" name="Slide Number Placeholder 3"/>
          <p:cNvSpPr>
            <a:spLocks noGrp="1"/>
          </p:cNvSpPr>
          <p:nvPr>
            <p:ph type="sldNum" sz="quarter" idx="10"/>
          </p:nvPr>
        </p:nvSpPr>
        <p:spPr>
          <a:xfrm>
            <a:off x="304800" y="6555800"/>
            <a:ext cx="2133600" cy="365125"/>
          </a:xfrm>
        </p:spPr>
        <p:txBody>
          <a:bodyPr/>
          <a:lstStyle/>
          <a:p>
            <a:pPr>
              <a:defRPr/>
            </a:pPr>
            <a:fld id="{2F6493CA-EB17-6F41-83CD-F41E5ADE0129}" type="slidenum">
              <a:rPr lang="en-US" smtClean="0"/>
              <a:pPr>
                <a:defRPr/>
              </a:pPr>
              <a:t>41</a:t>
            </a:fld>
            <a:endParaRPr lang="en-US" dirty="0"/>
          </a:p>
        </p:txBody>
      </p:sp>
    </p:spTree>
    <p:extLst>
      <p:ext uri="{BB962C8B-B14F-4D97-AF65-F5344CB8AC3E}">
        <p14:creationId xmlns:p14="http://schemas.microsoft.com/office/powerpoint/2010/main" val="4079513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325" name="Group 69"/>
          <p:cNvGrpSpPr>
            <a:grpSpLocks/>
          </p:cNvGrpSpPr>
          <p:nvPr/>
        </p:nvGrpSpPr>
        <p:grpSpPr bwMode="auto">
          <a:xfrm>
            <a:off x="782638" y="1489075"/>
            <a:ext cx="8232775" cy="5089525"/>
            <a:chOff x="574" y="803"/>
            <a:chExt cx="4837" cy="3386"/>
          </a:xfrm>
        </p:grpSpPr>
        <p:pic>
          <p:nvPicPr>
            <p:cNvPr id="96323"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 y="803"/>
              <a:ext cx="4657" cy="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319"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 y="3500"/>
              <a:ext cx="4825" cy="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6258" name="Rectangle 2"/>
          <p:cNvSpPr>
            <a:spLocks noGrp="1"/>
          </p:cNvSpPr>
          <p:nvPr>
            <p:ph type="title"/>
          </p:nvPr>
        </p:nvSpPr>
        <p:spPr>
          <a:xfrm>
            <a:off x="498475" y="157480"/>
            <a:ext cx="8434388" cy="1143000"/>
          </a:xfrm>
        </p:spPr>
        <p:txBody>
          <a:bodyPr/>
          <a:lstStyle/>
          <a:p>
            <a:r>
              <a:rPr lang="en-US" altLang="en-US" dirty="0" err="1"/>
              <a:t>Chambless</a:t>
            </a:r>
            <a:r>
              <a:rPr lang="en-US" altLang="en-US" dirty="0"/>
              <a:t> &amp; </a:t>
            </a:r>
            <a:r>
              <a:rPr lang="en-US" altLang="en-US" dirty="0" err="1"/>
              <a:t>Ollendick</a:t>
            </a:r>
            <a:r>
              <a:rPr lang="en-US" altLang="en-US" dirty="0"/>
              <a:t> 2001</a:t>
            </a:r>
          </a:p>
        </p:txBody>
      </p:sp>
      <p:sp>
        <p:nvSpPr>
          <p:cNvPr id="96329" name="AutoShape 73"/>
          <p:cNvSpPr>
            <a:spLocks noChangeArrowheads="1"/>
          </p:cNvSpPr>
          <p:nvPr/>
        </p:nvSpPr>
        <p:spPr bwMode="auto">
          <a:xfrm>
            <a:off x="6975159" y="4375785"/>
            <a:ext cx="2168842" cy="1125538"/>
          </a:xfrm>
          <a:prstGeom prst="wedgeRoundRectCallout">
            <a:avLst>
              <a:gd name="adj1" fmla="val -246276"/>
              <a:gd name="adj2" fmla="val 32455"/>
              <a:gd name="adj3" fmla="val 16667"/>
            </a:avLst>
          </a:prstGeom>
          <a:solidFill>
            <a:srgbClr val="FFFF00"/>
          </a:solidFill>
          <a:ln w="9525" algn="ctr">
            <a:solidFill>
              <a:schemeClr val="tx2"/>
            </a:solidFill>
            <a:miter lim="800000"/>
            <a:headEnd/>
            <a:tailEnd/>
          </a:ln>
          <a:effectLst/>
          <a:extLst/>
        </p:spPr>
        <p:txBody>
          <a:bodyPr anchor="ctr" anchorCtr="1"/>
          <a:lstStyle/>
          <a:p>
            <a:r>
              <a:rPr lang="en-US" altLang="en-US" sz="2800"/>
              <a:t>CRA + VBRT</a:t>
            </a:r>
          </a:p>
        </p:txBody>
      </p:sp>
      <p:sp>
        <p:nvSpPr>
          <p:cNvPr id="96331" name="AutoShape 75"/>
          <p:cNvSpPr>
            <a:spLocks noChangeArrowheads="1"/>
          </p:cNvSpPr>
          <p:nvPr/>
        </p:nvSpPr>
        <p:spPr bwMode="auto">
          <a:xfrm>
            <a:off x="6985635" y="4377373"/>
            <a:ext cx="2158365" cy="1125537"/>
          </a:xfrm>
          <a:prstGeom prst="wedgeRoundRectCallout">
            <a:avLst>
              <a:gd name="adj1" fmla="val -190116"/>
              <a:gd name="adj2" fmla="val 84864"/>
              <a:gd name="adj3" fmla="val 16667"/>
            </a:avLst>
          </a:prstGeom>
          <a:solidFill>
            <a:srgbClr val="FFFF00"/>
          </a:solidFill>
          <a:ln w="9525" algn="ctr">
            <a:solidFill>
              <a:schemeClr val="tx2"/>
            </a:solidFill>
            <a:miter lim="800000"/>
            <a:headEnd/>
            <a:tailEnd/>
          </a:ln>
          <a:effectLst/>
          <a:extLst/>
        </p:spPr>
        <p:txBody>
          <a:bodyPr lIns="0" rIns="0" anchor="ctr" anchorCtr="0"/>
          <a:lstStyle/>
          <a:p>
            <a:pPr algn="ctr"/>
            <a:r>
              <a:rPr lang="en-US" altLang="en-US" sz="2400" b="1" dirty="0" smtClean="0">
                <a:latin typeface="Arial Narrow" panose="020B0606020202030204" pitchFamily="34" charset="0"/>
              </a:rPr>
              <a:t>CRA/CBT </a:t>
            </a:r>
            <a:r>
              <a:rPr lang="en-US" altLang="en-US" sz="2400" b="1" dirty="0">
                <a:latin typeface="Arial Narrow" panose="020B0606020202030204" pitchFamily="34" charset="0"/>
              </a:rPr>
              <a:t>+ </a:t>
            </a:r>
            <a:r>
              <a:rPr lang="en-US" altLang="en-US" sz="2400" b="1" dirty="0" smtClean="0">
                <a:latin typeface="Arial Narrow" panose="020B0606020202030204" pitchFamily="34" charset="0"/>
              </a:rPr>
              <a:t>CM</a:t>
            </a:r>
            <a:endParaRPr lang="en-US" altLang="en-US" sz="2400" b="1" dirty="0">
              <a:latin typeface="Arial Narrow" panose="020B0606020202030204" pitchFamily="34" charset="0"/>
            </a:endParaRPr>
          </a:p>
        </p:txBody>
      </p:sp>
      <p:sp>
        <p:nvSpPr>
          <p:cNvPr id="96332" name="Oval 76"/>
          <p:cNvSpPr>
            <a:spLocks noChangeArrowheads="1"/>
          </p:cNvSpPr>
          <p:nvPr/>
        </p:nvSpPr>
        <p:spPr bwMode="auto">
          <a:xfrm>
            <a:off x="4902200" y="1665288"/>
            <a:ext cx="493713" cy="512762"/>
          </a:xfrm>
          <a:prstGeom prst="ellipse">
            <a:avLst/>
          </a:prstGeom>
          <a:noFill/>
          <a:ln w="50800" algn="ctr">
            <a:solidFill>
              <a:schemeClr val="accent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33" name="Oval 77"/>
          <p:cNvSpPr>
            <a:spLocks noChangeArrowheads="1"/>
          </p:cNvSpPr>
          <p:nvPr/>
        </p:nvSpPr>
        <p:spPr bwMode="auto">
          <a:xfrm>
            <a:off x="6427788" y="1685925"/>
            <a:ext cx="493712" cy="512763"/>
          </a:xfrm>
          <a:prstGeom prst="ellipse">
            <a:avLst/>
          </a:prstGeom>
          <a:noFill/>
          <a:ln w="50800" algn="ctr">
            <a:solidFill>
              <a:schemeClr val="accent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30" name="AutoShape 74"/>
          <p:cNvSpPr>
            <a:spLocks noChangeArrowheads="1"/>
          </p:cNvSpPr>
          <p:nvPr/>
        </p:nvSpPr>
        <p:spPr bwMode="auto">
          <a:xfrm>
            <a:off x="7009755" y="1603375"/>
            <a:ext cx="2134246" cy="1139825"/>
          </a:xfrm>
          <a:prstGeom prst="wedgeRoundRectCallout">
            <a:avLst>
              <a:gd name="adj1" fmla="val -217437"/>
              <a:gd name="adj2" fmla="val 61004"/>
              <a:gd name="adj3" fmla="val 16667"/>
            </a:avLst>
          </a:prstGeom>
          <a:solidFill>
            <a:srgbClr val="FFFF00"/>
          </a:solidFill>
          <a:ln w="9525" algn="ctr">
            <a:solidFill>
              <a:schemeClr val="tx2"/>
            </a:solidFill>
            <a:miter lim="800000"/>
            <a:headEnd/>
            <a:tailEnd/>
          </a:ln>
          <a:effectLst/>
          <a:extLst/>
        </p:spPr>
        <p:txBody>
          <a:bodyPr anchor="ctr" anchorCtr="1"/>
          <a:lstStyle/>
          <a:p>
            <a:r>
              <a:rPr lang="en-US" altLang="en-US" sz="2800" dirty="0" smtClean="0"/>
              <a:t>CBT/CRA</a:t>
            </a:r>
            <a:endParaRPr lang="en-US" altLang="en-US" sz="2800" dirty="0"/>
          </a:p>
        </p:txBody>
      </p:sp>
      <p:sp>
        <p:nvSpPr>
          <p:cNvPr id="96334" name="Line 78"/>
          <p:cNvSpPr>
            <a:spLocks noChangeShapeType="1"/>
          </p:cNvSpPr>
          <p:nvPr/>
        </p:nvSpPr>
        <p:spPr bwMode="auto">
          <a:xfrm>
            <a:off x="1158875" y="2743200"/>
            <a:ext cx="2414587" cy="0"/>
          </a:xfrm>
          <a:prstGeom prst="line">
            <a:avLst/>
          </a:prstGeom>
          <a:noFill/>
          <a:ln w="508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96335" name="Line 79"/>
          <p:cNvSpPr>
            <a:spLocks noChangeShapeType="1"/>
          </p:cNvSpPr>
          <p:nvPr/>
        </p:nvSpPr>
        <p:spPr bwMode="auto">
          <a:xfrm flipV="1">
            <a:off x="1158875" y="5076825"/>
            <a:ext cx="1154113" cy="14288"/>
          </a:xfrm>
          <a:prstGeom prst="line">
            <a:avLst/>
          </a:prstGeom>
          <a:noFill/>
          <a:ln w="508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96336" name="Line 80"/>
          <p:cNvSpPr>
            <a:spLocks noChangeShapeType="1"/>
          </p:cNvSpPr>
          <p:nvPr/>
        </p:nvSpPr>
        <p:spPr bwMode="auto">
          <a:xfrm flipV="1">
            <a:off x="1158875" y="5795963"/>
            <a:ext cx="1373188" cy="17462"/>
          </a:xfrm>
          <a:prstGeom prst="line">
            <a:avLst/>
          </a:prstGeom>
          <a:noFill/>
          <a:ln w="508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14" name="AutoShape 74"/>
          <p:cNvSpPr>
            <a:spLocks noChangeArrowheads="1"/>
          </p:cNvSpPr>
          <p:nvPr/>
        </p:nvSpPr>
        <p:spPr bwMode="auto">
          <a:xfrm>
            <a:off x="7012463" y="1603375"/>
            <a:ext cx="2131537" cy="1139825"/>
          </a:xfrm>
          <a:prstGeom prst="wedgeRoundRectCallout">
            <a:avLst>
              <a:gd name="adj1" fmla="val -291442"/>
              <a:gd name="adj2" fmla="val 159945"/>
              <a:gd name="adj3" fmla="val 16667"/>
            </a:avLst>
          </a:prstGeom>
          <a:solidFill>
            <a:srgbClr val="FFFF00"/>
          </a:solidFill>
          <a:ln w="9525" algn="ctr">
            <a:solidFill>
              <a:schemeClr val="tx2"/>
            </a:solidFill>
            <a:miter lim="800000"/>
            <a:headEnd/>
            <a:tailEnd/>
          </a:ln>
          <a:effectLst/>
          <a:extLst/>
        </p:spPr>
        <p:txBody>
          <a:bodyPr anchor="ctr" anchorCtr="1"/>
          <a:lstStyle/>
          <a:p>
            <a:r>
              <a:rPr lang="en-US" altLang="en-US" sz="2800" dirty="0" smtClean="0"/>
              <a:t>CBT/CRA</a:t>
            </a:r>
            <a:endParaRPr lang="en-US" altLang="en-US" sz="2800" dirty="0"/>
          </a:p>
        </p:txBody>
      </p:sp>
      <p:sp>
        <p:nvSpPr>
          <p:cNvPr id="2" name="Rectangle 1"/>
          <p:cNvSpPr/>
          <p:nvPr/>
        </p:nvSpPr>
        <p:spPr>
          <a:xfrm>
            <a:off x="592704" y="6603722"/>
            <a:ext cx="2898037" cy="307777"/>
          </a:xfrm>
          <a:prstGeom prst="rect">
            <a:avLst/>
          </a:prstGeom>
        </p:spPr>
        <p:txBody>
          <a:bodyPr wrap="none">
            <a:spAutoFit/>
          </a:bodyPr>
          <a:lstStyle/>
          <a:p>
            <a:r>
              <a:rPr lang="en-US" sz="1400" i="1" dirty="0" err="1">
                <a:latin typeface="Times New Roman" panose="02020603050405020304" pitchFamily="18" charset="0"/>
                <a:cs typeface="Times New Roman" panose="02020603050405020304" pitchFamily="18" charset="0"/>
              </a:rPr>
              <a:t>Annu</a:t>
            </a:r>
            <a:r>
              <a:rPr lang="en-US" sz="1400" i="1" dirty="0">
                <a:latin typeface="Times New Roman" panose="02020603050405020304" pitchFamily="18" charset="0"/>
                <a:cs typeface="Times New Roman" panose="02020603050405020304" pitchFamily="18" charset="0"/>
              </a:rPr>
              <a:t>. Rev. Psychol. 2001.52:685-716</a:t>
            </a:r>
          </a:p>
        </p:txBody>
      </p:sp>
      <p:sp>
        <p:nvSpPr>
          <p:cNvPr id="16" name="AutoShape 74"/>
          <p:cNvSpPr>
            <a:spLocks noChangeArrowheads="1"/>
          </p:cNvSpPr>
          <p:nvPr/>
        </p:nvSpPr>
        <p:spPr bwMode="auto">
          <a:xfrm>
            <a:off x="7012464" y="1592262"/>
            <a:ext cx="2131537" cy="1139825"/>
          </a:xfrm>
          <a:prstGeom prst="wedgeRoundRectCallout">
            <a:avLst>
              <a:gd name="adj1" fmla="val -242701"/>
              <a:gd name="adj2" fmla="val 179555"/>
              <a:gd name="adj3" fmla="val 16667"/>
            </a:avLst>
          </a:prstGeom>
          <a:solidFill>
            <a:srgbClr val="FFFF00"/>
          </a:solidFill>
          <a:ln w="9525" algn="ctr">
            <a:solidFill>
              <a:schemeClr val="tx2"/>
            </a:solidFill>
            <a:miter lim="800000"/>
            <a:headEnd/>
            <a:tailEnd/>
          </a:ln>
          <a:effectLst/>
          <a:extLst/>
        </p:spPr>
        <p:txBody>
          <a:bodyPr anchor="ctr" anchorCtr="1"/>
          <a:lstStyle/>
          <a:p>
            <a:r>
              <a:rPr lang="en-US" altLang="en-US" sz="2400" b="1" dirty="0" smtClean="0">
                <a:latin typeface="Arial Narrow" panose="020B0606020202030204" pitchFamily="34" charset="0"/>
              </a:rPr>
              <a:t>CRA/CBT</a:t>
            </a:r>
            <a:endParaRPr lang="en-US" altLang="en-US" sz="2800" b="1" dirty="0">
              <a:latin typeface="Arial Narrow" panose="020B0606020202030204" pitchFamily="34" charset="0"/>
            </a:endParaRPr>
          </a:p>
        </p:txBody>
      </p:sp>
      <p:sp>
        <p:nvSpPr>
          <p:cNvPr id="17"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42</a:t>
            </a:fld>
            <a:endParaRPr lang="en-US" dirty="0"/>
          </a:p>
        </p:txBody>
      </p:sp>
    </p:spTree>
    <p:extLst>
      <p:ext uri="{BB962C8B-B14F-4D97-AF65-F5344CB8AC3E}">
        <p14:creationId xmlns:p14="http://schemas.microsoft.com/office/powerpoint/2010/main" val="300110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3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3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6334"/>
                                        </p:tgtEl>
                                        <p:attrNameLst>
                                          <p:attrName>style.visibility</p:attrName>
                                        </p:attrNameLst>
                                      </p:cBhvr>
                                      <p:to>
                                        <p:strVal val="visible"/>
                                      </p:to>
                                    </p:set>
                                    <p:animEffect transition="in" filter="wipe(left)">
                                      <p:cBhvr>
                                        <p:cTn id="15" dur="500"/>
                                        <p:tgtEl>
                                          <p:spTgt spid="96334"/>
                                        </p:tgtEl>
                                      </p:cBhvr>
                                    </p:animEffect>
                                  </p:childTnLst>
                                </p:cTn>
                              </p:par>
                            </p:childTnLst>
                          </p:cTn>
                        </p:par>
                        <p:par>
                          <p:cTn id="16" fill="hold" nodeType="afterGroup">
                            <p:stCondLst>
                              <p:cond delay="500"/>
                            </p:stCondLst>
                            <p:childTnLst>
                              <p:par>
                                <p:cTn id="17" presetID="1" presetClass="entr" presetSubtype="0" fill="hold" grpId="0" nodeType="afterEffect">
                                  <p:stCondLst>
                                    <p:cond delay="1500"/>
                                  </p:stCondLst>
                                  <p:childTnLst>
                                    <p:set>
                                      <p:cBhvr>
                                        <p:cTn id="18" dur="1" fill="hold">
                                          <p:stCondLst>
                                            <p:cond delay="0"/>
                                          </p:stCondLst>
                                        </p:cTn>
                                        <p:tgtEl>
                                          <p:spTgt spid="9633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6335"/>
                                        </p:tgtEl>
                                        <p:attrNameLst>
                                          <p:attrName>style.visibility</p:attrName>
                                        </p:attrNameLst>
                                      </p:cBhvr>
                                      <p:to>
                                        <p:strVal val="visible"/>
                                      </p:to>
                                    </p:set>
                                    <p:animEffect transition="in" filter="wipe(left)">
                                      <p:cBhvr>
                                        <p:cTn id="29" dur="500"/>
                                        <p:tgtEl>
                                          <p:spTgt spid="9633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6336"/>
                                        </p:tgtEl>
                                        <p:attrNameLst>
                                          <p:attrName>style.visibility</p:attrName>
                                        </p:attrNameLst>
                                      </p:cBhvr>
                                      <p:to>
                                        <p:strVal val="visible"/>
                                      </p:to>
                                    </p:set>
                                    <p:animEffect transition="in" filter="wipe(left)">
                                      <p:cBhvr>
                                        <p:cTn id="32" dur="500"/>
                                        <p:tgtEl>
                                          <p:spTgt spid="96336"/>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9632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6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29" grpId="0" animBg="1"/>
      <p:bldP spid="96331" grpId="0" animBg="1"/>
      <p:bldP spid="96332" grpId="0" animBg="1"/>
      <p:bldP spid="96333" grpId="0" animBg="1"/>
      <p:bldP spid="96330" grpId="0" animBg="1"/>
      <p:bldP spid="96334" grpId="0" animBg="1"/>
      <p:bldP spid="96335" grpId="0" animBg="1"/>
      <p:bldP spid="96336" grpId="0" animBg="1"/>
      <p:bldP spid="14"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6800" y="955040"/>
            <a:ext cx="6563360" cy="5882640"/>
            <a:chOff x="1036320" y="853440"/>
            <a:chExt cx="6563360" cy="5882640"/>
          </a:xfrm>
        </p:grpSpPr>
        <p:sp>
          <p:nvSpPr>
            <p:cNvPr id="5" name="Oval 4"/>
            <p:cNvSpPr/>
            <p:nvPr/>
          </p:nvSpPr>
          <p:spPr>
            <a:xfrm>
              <a:off x="1036320" y="853440"/>
              <a:ext cx="6563360" cy="5882640"/>
            </a:xfrm>
            <a:prstGeom prst="ellipse">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29840" y="5958225"/>
              <a:ext cx="3657600" cy="461665"/>
            </a:xfrm>
            <a:prstGeom prst="rect">
              <a:avLst/>
            </a:prstGeom>
            <a:noFill/>
          </p:spPr>
          <p:txBody>
            <a:bodyPr wrap="square" rtlCol="0">
              <a:spAutoFit/>
            </a:bodyPr>
            <a:lstStyle/>
            <a:p>
              <a:r>
                <a:rPr lang="en-US" sz="2400" b="1" dirty="0" smtClean="0">
                  <a:latin typeface="Arial Narrow" panose="020B0606020202030204" pitchFamily="34" charset="0"/>
                </a:rPr>
                <a:t>BEHAVIORAL APPROACHES</a:t>
              </a:r>
              <a:endParaRPr lang="en-US" sz="2400" b="1" dirty="0">
                <a:latin typeface="Arial Narrow" panose="020B0606020202030204" pitchFamily="34" charset="0"/>
              </a:endParaRPr>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3676628028"/>
              </p:ext>
            </p:extLst>
          </p:nvPr>
        </p:nvGraphicFramePr>
        <p:xfrm>
          <a:off x="0" y="229108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94640" y="142240"/>
            <a:ext cx="8229600" cy="1463040"/>
          </a:xfrm>
        </p:spPr>
        <p:txBody>
          <a:bodyPr/>
          <a:lstStyle/>
          <a:p>
            <a:r>
              <a:rPr lang="en-US" spc="-100" dirty="0" smtClean="0">
                <a:latin typeface="Arial Narrow" panose="020B0606020202030204" pitchFamily="34" charset="0"/>
              </a:rPr>
              <a:t>Community Reinforcement Approach (CRA)</a:t>
            </a:r>
            <a:br>
              <a:rPr lang="en-US" spc="-100" dirty="0" smtClean="0">
                <a:latin typeface="Arial Narrow" panose="020B0606020202030204" pitchFamily="34" charset="0"/>
              </a:rPr>
            </a:br>
            <a:r>
              <a:rPr lang="en-US" spc="-100" dirty="0" smtClean="0">
                <a:latin typeface="Arial Narrow" panose="020B0606020202030204" pitchFamily="34" charset="0"/>
              </a:rPr>
              <a:t>Cognitive Behavior </a:t>
            </a:r>
            <a:r>
              <a:rPr lang="en-US" spc="-100" dirty="0">
                <a:latin typeface="Arial Narrow" panose="020B0606020202030204" pitchFamily="34" charset="0"/>
              </a:rPr>
              <a:t>Therapy (CBT)</a:t>
            </a:r>
            <a:br>
              <a:rPr lang="en-US" spc="-100" dirty="0">
                <a:latin typeface="Arial Narrow" panose="020B0606020202030204" pitchFamily="34" charset="0"/>
              </a:rPr>
            </a:br>
            <a:r>
              <a:rPr lang="en-US" spc="-100" dirty="0" smtClean="0">
                <a:latin typeface="Arial Narrow" panose="020B0606020202030204" pitchFamily="34" charset="0"/>
              </a:rPr>
              <a:t>Contingency Management (CM)</a:t>
            </a:r>
            <a:endParaRPr lang="en-US" spc="-100" dirty="0">
              <a:latin typeface="Arial Narrow" panose="020B0606020202030204" pitchFamily="34" charset="0"/>
            </a:endParaRPr>
          </a:p>
        </p:txBody>
      </p:sp>
    </p:spTree>
    <p:extLst>
      <p:ext uri="{BB962C8B-B14F-4D97-AF65-F5344CB8AC3E}">
        <p14:creationId xmlns:p14="http://schemas.microsoft.com/office/powerpoint/2010/main" val="3134869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7342"/>
          <a:stretch/>
        </p:blipFill>
        <p:spPr bwMode="auto">
          <a:xfrm>
            <a:off x="558800" y="798829"/>
            <a:ext cx="7985760" cy="585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440" y="6361865"/>
            <a:ext cx="1807528" cy="44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7"/>
          <p:cNvSpPr txBox="1">
            <a:spLocks noChangeArrowheads="1"/>
          </p:cNvSpPr>
          <p:nvPr/>
        </p:nvSpPr>
        <p:spPr bwMode="auto">
          <a:xfrm>
            <a:off x="2148205" y="4586288"/>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solidFill>
                  <a:schemeClr val="accent2"/>
                </a:solidFill>
                <a:latin typeface="Franklin Gothic Demi Cond" pitchFamily="34" charset="0"/>
              </a:rPr>
              <a:t>d = .58</a:t>
            </a:r>
          </a:p>
        </p:txBody>
      </p:sp>
      <p:sp>
        <p:nvSpPr>
          <p:cNvPr id="8" name="Text Box 8"/>
          <p:cNvSpPr txBox="1">
            <a:spLocks noChangeArrowheads="1"/>
          </p:cNvSpPr>
          <p:nvPr/>
        </p:nvSpPr>
        <p:spPr bwMode="auto">
          <a:xfrm>
            <a:off x="3645853" y="4587875"/>
            <a:ext cx="923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Franklin Gothic Demi Cond" pitchFamily="34" charset="0"/>
              </a:rPr>
              <a:t>d = 1.02</a:t>
            </a:r>
          </a:p>
        </p:txBody>
      </p:sp>
      <p:sp>
        <p:nvSpPr>
          <p:cNvPr id="9" name="Text Box 9"/>
          <p:cNvSpPr txBox="1">
            <a:spLocks noChangeArrowheads="1"/>
          </p:cNvSpPr>
          <p:nvPr/>
        </p:nvSpPr>
        <p:spPr bwMode="auto">
          <a:xfrm>
            <a:off x="5160963" y="4586288"/>
            <a:ext cx="909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Franklin Gothic Demi Cond" pitchFamily="34" charset="0"/>
              </a:rPr>
              <a:t>d = .28</a:t>
            </a:r>
          </a:p>
        </p:txBody>
      </p:sp>
      <p:sp>
        <p:nvSpPr>
          <p:cNvPr id="10" name="Text Box 10"/>
          <p:cNvSpPr txBox="1">
            <a:spLocks noChangeArrowheads="1"/>
          </p:cNvSpPr>
          <p:nvPr/>
        </p:nvSpPr>
        <p:spPr bwMode="auto">
          <a:xfrm>
            <a:off x="6600825" y="4586288"/>
            <a:ext cx="88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Franklin Gothic Demi Cond" pitchFamily="34" charset="0"/>
              </a:rPr>
              <a:t>d = .32</a:t>
            </a:r>
          </a:p>
        </p:txBody>
      </p:sp>
      <p:sp>
        <p:nvSpPr>
          <p:cNvPr id="3" name="Rectangle 2"/>
          <p:cNvSpPr/>
          <p:nvPr/>
        </p:nvSpPr>
        <p:spPr>
          <a:xfrm>
            <a:off x="549601" y="6621798"/>
            <a:ext cx="4278735" cy="307777"/>
          </a:xfrm>
          <a:prstGeom prst="rect">
            <a:avLst/>
          </a:prstGeom>
        </p:spPr>
        <p:txBody>
          <a:bodyPr wrap="none">
            <a:spAutoFit/>
          </a:bodyPr>
          <a:lstStyle/>
          <a:p>
            <a:r>
              <a:rPr lang="it-IT" sz="1400" i="1" dirty="0">
                <a:latin typeface="Times New Roman" panose="02020603050405020304" pitchFamily="18" charset="0"/>
                <a:cs typeface="Times New Roman" panose="02020603050405020304" pitchFamily="18" charset="0"/>
              </a:rPr>
              <a:t>Dutra et al</a:t>
            </a:r>
            <a:r>
              <a:rPr lang="it-IT" sz="1400" i="1" dirty="0" smtClean="0">
                <a:latin typeface="Times New Roman" panose="02020603050405020304" pitchFamily="18" charset="0"/>
                <a:cs typeface="Times New Roman" panose="02020603050405020304" pitchFamily="18" charset="0"/>
              </a:rPr>
              <a:t>. (2008 ) </a:t>
            </a:r>
            <a:r>
              <a:rPr lang="pl-PL" sz="1400" i="1" dirty="0" smtClean="0">
                <a:latin typeface="Times New Roman" panose="02020603050405020304" pitchFamily="18" charset="0"/>
                <a:cs typeface="Times New Roman" panose="02020603050405020304" pitchFamily="18" charset="0"/>
              </a:rPr>
              <a:t>Am </a:t>
            </a:r>
            <a:r>
              <a:rPr lang="pl-PL" sz="1400" i="1" dirty="0">
                <a:latin typeface="Times New Roman" panose="02020603050405020304" pitchFamily="18" charset="0"/>
                <a:cs typeface="Times New Roman" panose="02020603050405020304" pitchFamily="18" charset="0"/>
              </a:rPr>
              <a:t>J Psychiatry 2008; 165:179–187</a:t>
            </a:r>
            <a:endParaRPr lang="en-US" sz="1400"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Effect Size by </a:t>
            </a:r>
            <a:r>
              <a:rPr lang="en-US" dirty="0" smtClean="0"/>
              <a:t>Treatment Type</a:t>
            </a:r>
            <a:endParaRPr lang="en-US" dirty="0"/>
          </a:p>
        </p:txBody>
      </p:sp>
      <p:sp>
        <p:nvSpPr>
          <p:cNvPr id="11"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44</a:t>
            </a:fld>
            <a:endParaRPr lang="en-US" dirty="0"/>
          </a:p>
        </p:txBody>
      </p:sp>
    </p:spTree>
    <p:extLst>
      <p:ext uri="{BB962C8B-B14F-4D97-AF65-F5344CB8AC3E}">
        <p14:creationId xmlns:p14="http://schemas.microsoft.com/office/powerpoint/2010/main" val="1283525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2960" y="1452880"/>
            <a:ext cx="3840480" cy="677108"/>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CM </a:t>
            </a:r>
            <a:r>
              <a:rPr lang="en-US" sz="1600" b="1" i="1" dirty="0" smtClean="0">
                <a:latin typeface="Arial Narrow" panose="020B0606020202030204" pitchFamily="34" charset="0"/>
                <a:cs typeface="Arial" panose="020B0604020202020204" pitchFamily="34" charset="0"/>
              </a:rPr>
              <a:t>(Only cocaine abstinence reinforced) </a:t>
            </a:r>
            <a:r>
              <a:rPr lang="en-US" i="1" dirty="0" smtClean="0">
                <a:latin typeface="Arial Narrow" panose="020B0606020202030204" pitchFamily="34" charset="0"/>
                <a:cs typeface="Arial" panose="020B0604020202020204" pitchFamily="34" charset="0"/>
              </a:rPr>
              <a:t>Risk Ratio = 3.11 </a:t>
            </a:r>
            <a:r>
              <a:rPr lang="en-US" i="1" dirty="0" smtClean="0">
                <a:latin typeface="Arial" panose="020B0604020202020204" pitchFamily="34" charset="0"/>
                <a:cs typeface="Arial" panose="020B0604020202020204" pitchFamily="34" charset="0"/>
              </a:rPr>
              <a:t>(</a:t>
            </a:r>
            <a:r>
              <a:rPr lang="en-US" i="1" dirty="0" smtClean="0">
                <a:solidFill>
                  <a:srgbClr val="FF0000"/>
                </a:solidFill>
                <a:latin typeface="Arial" panose="020B0604020202020204" pitchFamily="34" charset="0"/>
                <a:cs typeface="Arial" panose="020B0604020202020204" pitchFamily="34" charset="0"/>
              </a:rPr>
              <a:t>P &lt; .0001</a:t>
            </a:r>
            <a:r>
              <a:rPr lang="en-US" i="1" dirty="0" smtClean="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p:txBody>
      </p:sp>
      <p:sp>
        <p:nvSpPr>
          <p:cNvPr id="31" name="TextBox 30"/>
          <p:cNvSpPr txBox="1"/>
          <p:nvPr/>
        </p:nvSpPr>
        <p:spPr>
          <a:xfrm>
            <a:off x="822960" y="2966720"/>
            <a:ext cx="6512560" cy="677108"/>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CM </a:t>
            </a:r>
            <a:r>
              <a:rPr lang="en-US" sz="1600" b="1" i="1" dirty="0" smtClean="0">
                <a:latin typeface="Arial Narrow" panose="020B0606020202030204" pitchFamily="34" charset="0"/>
                <a:cs typeface="Arial" panose="020B0604020202020204" pitchFamily="34" charset="0"/>
              </a:rPr>
              <a:t>(Simultaneous abstinence of heroin &amp; cocaine reinforced) </a:t>
            </a:r>
          </a:p>
          <a:p>
            <a:r>
              <a:rPr lang="en-US" i="1" dirty="0">
                <a:latin typeface="Arial Narrow" panose="020B0606020202030204" pitchFamily="34" charset="0"/>
                <a:cs typeface="Arial" panose="020B0604020202020204" pitchFamily="34" charset="0"/>
              </a:rPr>
              <a:t>Risk Ratio </a:t>
            </a:r>
            <a:r>
              <a:rPr lang="en-US" i="1" dirty="0" smtClean="0">
                <a:latin typeface="Arial Narrow" panose="020B0606020202030204" pitchFamily="34" charset="0"/>
                <a:cs typeface="Arial" panose="020B0604020202020204" pitchFamily="34" charset="0"/>
              </a:rPr>
              <a:t>= 1.17 </a:t>
            </a:r>
            <a:r>
              <a:rPr lang="en-US" i="1" dirty="0" smtClean="0">
                <a:latin typeface="Arial" panose="020B0604020202020204" pitchFamily="34" charset="0"/>
                <a:cs typeface="Arial" panose="020B0604020202020204" pitchFamily="34" charset="0"/>
              </a:rPr>
              <a:t>(P = .19)</a:t>
            </a:r>
            <a:endParaRPr lang="en-US" i="1" dirty="0">
              <a:latin typeface="Arial" panose="020B0604020202020204" pitchFamily="34" charset="0"/>
              <a:cs typeface="Arial" panose="020B0604020202020204" pitchFamily="34" charset="0"/>
            </a:endParaRPr>
          </a:p>
        </p:txBody>
      </p:sp>
      <p:sp>
        <p:nvSpPr>
          <p:cNvPr id="32" name="TextBox 31"/>
          <p:cNvSpPr txBox="1"/>
          <p:nvPr/>
        </p:nvSpPr>
        <p:spPr>
          <a:xfrm>
            <a:off x="822960" y="4268907"/>
            <a:ext cx="6512560" cy="677108"/>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CBT</a:t>
            </a:r>
            <a:r>
              <a:rPr lang="en-US" sz="1600" b="1" i="1" dirty="0" smtClean="0">
                <a:latin typeface="Arial Narrow" panose="020B0606020202030204" pitchFamily="34" charset="0"/>
                <a:cs typeface="Arial" panose="020B0604020202020204" pitchFamily="34" charset="0"/>
              </a:rPr>
              <a:t> </a:t>
            </a:r>
          </a:p>
          <a:p>
            <a:r>
              <a:rPr lang="en-US" i="1" dirty="0">
                <a:latin typeface="Arial Narrow" panose="020B0606020202030204" pitchFamily="34" charset="0"/>
                <a:cs typeface="Arial" panose="020B0604020202020204" pitchFamily="34" charset="0"/>
              </a:rPr>
              <a:t>Risk Ratio </a:t>
            </a:r>
            <a:r>
              <a:rPr lang="en-US" i="1" dirty="0" smtClean="0">
                <a:latin typeface="Arial Narrow" panose="020B0606020202030204" pitchFamily="34" charset="0"/>
                <a:cs typeface="Arial" panose="020B0604020202020204" pitchFamily="34" charset="0"/>
              </a:rPr>
              <a:t>= 1.68 </a:t>
            </a:r>
            <a:r>
              <a:rPr lang="en-US" i="1" dirty="0" smtClean="0">
                <a:latin typeface="Arial" panose="020B0604020202020204" pitchFamily="34" charset="0"/>
                <a:cs typeface="Arial" panose="020B0604020202020204" pitchFamily="34" charset="0"/>
              </a:rPr>
              <a:t>(P = .11)</a:t>
            </a:r>
            <a:endParaRPr lang="en-US" i="1" dirty="0">
              <a:latin typeface="Arial" panose="020B0604020202020204" pitchFamily="34" charset="0"/>
              <a:cs typeface="Arial" panose="020B0604020202020204" pitchFamily="34" charset="0"/>
            </a:endParaRPr>
          </a:p>
        </p:txBody>
      </p:sp>
      <p:sp>
        <p:nvSpPr>
          <p:cNvPr id="33" name="TextBox 32"/>
          <p:cNvSpPr txBox="1"/>
          <p:nvPr/>
        </p:nvSpPr>
        <p:spPr>
          <a:xfrm>
            <a:off x="822960" y="5207009"/>
            <a:ext cx="6512560" cy="677108"/>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CM &amp; CBT</a:t>
            </a:r>
            <a:r>
              <a:rPr lang="en-US" sz="1600" b="1" i="1" dirty="0" smtClean="0">
                <a:latin typeface="Arial Narrow" panose="020B0606020202030204" pitchFamily="34" charset="0"/>
                <a:cs typeface="Arial" panose="020B0604020202020204" pitchFamily="34" charset="0"/>
              </a:rPr>
              <a:t> </a:t>
            </a:r>
          </a:p>
          <a:p>
            <a:r>
              <a:rPr lang="en-US" i="1" dirty="0">
                <a:latin typeface="Arial Narrow" panose="020B0606020202030204" pitchFamily="34" charset="0"/>
                <a:cs typeface="Arial" panose="020B0604020202020204" pitchFamily="34" charset="0"/>
              </a:rPr>
              <a:t>Risk Ratio </a:t>
            </a:r>
            <a:r>
              <a:rPr lang="en-US" i="1" dirty="0" smtClean="0">
                <a:latin typeface="Arial Narrow" panose="020B0606020202030204" pitchFamily="34" charset="0"/>
                <a:cs typeface="Arial" panose="020B0604020202020204" pitchFamily="34" charset="0"/>
              </a:rPr>
              <a:t>= 2.96 </a:t>
            </a:r>
            <a:r>
              <a:rPr lang="en-US" i="1" dirty="0" smtClean="0">
                <a:latin typeface="Arial" panose="020B0604020202020204" pitchFamily="34" charset="0"/>
                <a:cs typeface="Arial" panose="020B0604020202020204" pitchFamily="34" charset="0"/>
              </a:rPr>
              <a:t>(</a:t>
            </a:r>
            <a:r>
              <a:rPr lang="en-US" i="1" dirty="0" smtClean="0">
                <a:solidFill>
                  <a:srgbClr val="FF0000"/>
                </a:solidFill>
                <a:latin typeface="Arial" panose="020B0604020202020204" pitchFamily="34" charset="0"/>
                <a:cs typeface="Arial" panose="020B0604020202020204" pitchFamily="34" charset="0"/>
              </a:rPr>
              <a:t>P = .01</a:t>
            </a:r>
            <a:r>
              <a:rPr lang="en-US" i="1" dirty="0" smtClean="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p:txBody>
      </p:sp>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4578" r="13233" b="94838"/>
          <a:stretch/>
        </p:blipFill>
        <p:spPr bwMode="auto">
          <a:xfrm>
            <a:off x="6116320" y="753529"/>
            <a:ext cx="2296160" cy="599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68590" t="1559" b="9903"/>
          <a:stretch/>
        </p:blipFill>
        <p:spPr bwMode="auto">
          <a:xfrm>
            <a:off x="5963919" y="1352962"/>
            <a:ext cx="2451947" cy="468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14234" y="6227816"/>
            <a:ext cx="6942474" cy="492443"/>
          </a:xfrm>
          <a:prstGeom prst="rect">
            <a:avLst/>
          </a:prstGeom>
          <a:noFill/>
        </p:spPr>
        <p:txBody>
          <a:bodyPr wrap="square" rtlCol="0">
            <a:spAutoFit/>
          </a:bodyPr>
          <a:lstStyle/>
          <a:p>
            <a:r>
              <a:rPr lang="en-US" sz="1200" b="1" dirty="0" smtClean="0">
                <a:latin typeface="Arial Narrow" panose="020B0606020202030204" pitchFamily="34" charset="0"/>
              </a:rPr>
              <a:t>Fig. Efficacy of adjunctive interventions on </a:t>
            </a:r>
            <a:r>
              <a:rPr lang="en-US" sz="1400" b="1" i="1" dirty="0" smtClean="0">
                <a:latin typeface="Arial Narrow" panose="020B0606020202030204" pitchFamily="34" charset="0"/>
              </a:rPr>
              <a:t>sustained cocaine abstinence</a:t>
            </a:r>
            <a:r>
              <a:rPr lang="en-US" sz="1200" b="1" dirty="0" smtClean="0">
                <a:latin typeface="Arial Narrow" panose="020B0606020202030204" pitchFamily="34" charset="0"/>
              </a:rPr>
              <a:t>.  </a:t>
            </a:r>
          </a:p>
          <a:p>
            <a:r>
              <a:rPr lang="en-US" sz="1200" b="1" dirty="0">
                <a:latin typeface="Arial Narrow" panose="020B0606020202030204" pitchFamily="34" charset="0"/>
              </a:rPr>
              <a:t> </a:t>
            </a:r>
            <a:r>
              <a:rPr lang="en-US" sz="1200" b="1" dirty="0" smtClean="0">
                <a:latin typeface="Arial Narrow" panose="020B0606020202030204" pitchFamily="34" charset="0"/>
              </a:rPr>
              <a:t>       Abbreviations: CBT = Cognitive Behavioral Treatment, CM = Contingency Management, IV = Inverse Variance</a:t>
            </a:r>
            <a:endParaRPr lang="en-US" sz="1200" b="1" dirty="0">
              <a:latin typeface="Arial Narrow" panose="020B0606020202030204" pitchFamily="34" charset="0"/>
            </a:endParaRPr>
          </a:p>
        </p:txBody>
      </p:sp>
      <p:pic>
        <p:nvPicPr>
          <p:cNvPr id="16"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48769" y="5881489"/>
            <a:ext cx="2446872" cy="32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833120" y="2699182"/>
            <a:ext cx="740664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833120" y="4279067"/>
            <a:ext cx="740664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833120" y="5217169"/>
            <a:ext cx="7406640" cy="0"/>
          </a:xfrm>
          <a:prstGeom prst="line">
            <a:avLst/>
          </a:prstGeom>
        </p:spPr>
        <p:style>
          <a:lnRef idx="2">
            <a:schemeClr val="accent2"/>
          </a:lnRef>
          <a:fillRef idx="0">
            <a:schemeClr val="accent2"/>
          </a:fillRef>
          <a:effectRef idx="1">
            <a:schemeClr val="accent2"/>
          </a:effectRef>
          <a:fontRef idx="minor">
            <a:schemeClr val="tx1"/>
          </a:fontRef>
        </p:style>
      </p:cxnSp>
      <p:sp>
        <p:nvSpPr>
          <p:cNvPr id="34" name="Title 4"/>
          <p:cNvSpPr txBox="1">
            <a:spLocks/>
          </p:cNvSpPr>
          <p:nvPr/>
        </p:nvSpPr>
        <p:spPr bwMode="auto">
          <a:xfrm>
            <a:off x="457200" y="273050"/>
            <a:ext cx="7284720" cy="47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3600" b="1" kern="1200">
                <a:solidFill>
                  <a:srgbClr val="52778C"/>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rgbClr val="52778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mtClean="0"/>
              <a:t>Cocaine Dependence Treatments </a:t>
            </a:r>
            <a:endParaRPr lang="en-US" dirty="0"/>
          </a:p>
        </p:txBody>
      </p:sp>
      <p:sp>
        <p:nvSpPr>
          <p:cNvPr id="2" name="Rectangle 1"/>
          <p:cNvSpPr/>
          <p:nvPr/>
        </p:nvSpPr>
        <p:spPr>
          <a:xfrm>
            <a:off x="578200" y="6628521"/>
            <a:ext cx="5811520" cy="276999"/>
          </a:xfrm>
          <a:prstGeom prst="rect">
            <a:avLst/>
          </a:prstGeom>
        </p:spPr>
        <p:txBody>
          <a:bodyPr wrap="square">
            <a:spAutoFit/>
          </a:bodyPr>
          <a:lstStyle/>
          <a:p>
            <a:r>
              <a:rPr lang="en-US" sz="1200" b="1" i="1" dirty="0" smtClean="0">
                <a:latin typeface="Times New Roman" panose="02020603050405020304" pitchFamily="18" charset="0"/>
                <a:cs typeface="Times New Roman" panose="02020603050405020304" pitchFamily="18" charset="0"/>
              </a:rPr>
              <a:t>Castells et al., (2009). The </a:t>
            </a:r>
            <a:r>
              <a:rPr lang="en-US" sz="1200" b="1" i="1" dirty="0">
                <a:latin typeface="Times New Roman" panose="02020603050405020304" pitchFamily="18" charset="0"/>
                <a:cs typeface="Times New Roman" panose="02020603050405020304" pitchFamily="18" charset="0"/>
              </a:rPr>
              <a:t>American Journal of Drug and Alcohol Abuse, </a:t>
            </a:r>
            <a:r>
              <a:rPr lang="en-US" sz="1200" b="1" i="1" dirty="0" smtClean="0">
                <a:latin typeface="Times New Roman" panose="02020603050405020304" pitchFamily="18" charset="0"/>
                <a:cs typeface="Times New Roman" panose="02020603050405020304" pitchFamily="18" charset="0"/>
              </a:rPr>
              <a:t>35:339–349.</a:t>
            </a:r>
            <a:endParaRPr lang="en-US" sz="1200" b="1" i="1" dirty="0">
              <a:latin typeface="Times New Roman" panose="02020603050405020304" pitchFamily="18" charset="0"/>
              <a:cs typeface="Times New Roman" panose="02020603050405020304" pitchFamily="18" charset="0"/>
            </a:endParaRPr>
          </a:p>
        </p:txBody>
      </p:sp>
      <p:sp>
        <p:nvSpPr>
          <p:cNvPr id="1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45</a:t>
            </a:fld>
            <a:endParaRPr lang="en-US" dirty="0"/>
          </a:p>
        </p:txBody>
      </p:sp>
    </p:spTree>
    <p:extLst>
      <p:ext uri="{BB962C8B-B14F-4D97-AF65-F5344CB8AC3E}">
        <p14:creationId xmlns:p14="http://schemas.microsoft.com/office/powerpoint/2010/main" val="4258627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Experience with Empirically-Supported Treatments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5896670"/>
              </p:ext>
            </p:extLst>
          </p:nvPr>
        </p:nvGraphicFramePr>
        <p:xfrm>
          <a:off x="471055" y="1600200"/>
          <a:ext cx="8229600" cy="5133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46648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Dissemination</a:t>
            </a:r>
            <a:endParaRPr lang="en-US" dirty="0"/>
          </a:p>
        </p:txBody>
      </p:sp>
      <p:sp>
        <p:nvSpPr>
          <p:cNvPr id="5" name="Content Placeholder 4"/>
          <p:cNvSpPr>
            <a:spLocks noGrp="1"/>
          </p:cNvSpPr>
          <p:nvPr>
            <p:ph sz="half" idx="2"/>
          </p:nvPr>
        </p:nvSpPr>
        <p:spPr>
          <a:xfrm>
            <a:off x="484504" y="5102225"/>
            <a:ext cx="8395335" cy="1562735"/>
          </a:xfrm>
        </p:spPr>
        <p:txBody>
          <a:bodyPr/>
          <a:lstStyle/>
          <a:p>
            <a:r>
              <a:rPr lang="en-US" b="1" dirty="0">
                <a:solidFill>
                  <a:schemeClr val="tx1">
                    <a:lumMod val="75000"/>
                    <a:lumOff val="25000"/>
                  </a:schemeClr>
                </a:solidFill>
                <a:latin typeface="Arial Narrow" pitchFamily="34" charset="0"/>
              </a:rPr>
              <a:t>Payment services may be an issue </a:t>
            </a:r>
          </a:p>
          <a:p>
            <a:r>
              <a:rPr lang="en-US" b="1" dirty="0" smtClean="0">
                <a:solidFill>
                  <a:schemeClr val="tx1">
                    <a:lumMod val="75000"/>
                    <a:lumOff val="25000"/>
                  </a:schemeClr>
                </a:solidFill>
                <a:latin typeface="Arial Narrow" pitchFamily="34" charset="0"/>
              </a:rPr>
              <a:t>Usual treatment in the community is delivered in groups</a:t>
            </a:r>
          </a:p>
          <a:p>
            <a:r>
              <a:rPr lang="en-US" b="1" dirty="0" smtClean="0">
                <a:solidFill>
                  <a:schemeClr val="tx1">
                    <a:lumMod val="75000"/>
                    <a:lumOff val="25000"/>
                  </a:schemeClr>
                </a:solidFill>
                <a:latin typeface="Arial Narrow" pitchFamily="34" charset="0"/>
              </a:rPr>
              <a:t>Training and treatment fidelity are problematic</a:t>
            </a:r>
          </a:p>
        </p:txBody>
      </p:sp>
      <p:graphicFrame>
        <p:nvGraphicFramePr>
          <p:cNvPr id="3" name="Chart 2"/>
          <p:cNvGraphicFramePr/>
          <p:nvPr>
            <p:extLst>
              <p:ext uri="{D42A27DB-BD31-4B8C-83A1-F6EECF244321}">
                <p14:modId xmlns:p14="http://schemas.microsoft.com/office/powerpoint/2010/main" val="1591116930"/>
              </p:ext>
            </p:extLst>
          </p:nvPr>
        </p:nvGraphicFramePr>
        <p:xfrm>
          <a:off x="538480" y="1148080"/>
          <a:ext cx="8219440" cy="390652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47</a:t>
            </a:fld>
            <a:endParaRPr lang="en-US" dirty="0"/>
          </a:p>
        </p:txBody>
      </p:sp>
    </p:spTree>
    <p:extLst>
      <p:ext uri="{BB962C8B-B14F-4D97-AF65-F5344CB8AC3E}">
        <p14:creationId xmlns:p14="http://schemas.microsoft.com/office/powerpoint/2010/main" val="10239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Counselor Training is Difficult</a:t>
            </a:r>
            <a:endParaRPr lang="en-US" dirty="0"/>
          </a:p>
        </p:txBody>
      </p:sp>
      <p:sp>
        <p:nvSpPr>
          <p:cNvPr id="8" name="TextBox 7"/>
          <p:cNvSpPr txBox="1"/>
          <p:nvPr/>
        </p:nvSpPr>
        <p:spPr>
          <a:xfrm>
            <a:off x="298875" y="6592556"/>
            <a:ext cx="6934200" cy="307777"/>
          </a:xfrm>
          <a:prstGeom prst="rect">
            <a:avLst/>
          </a:prstGeom>
          <a:noFill/>
        </p:spPr>
        <p:txBody>
          <a:bodyPr wrap="square" rtlCol="0">
            <a:spAutoFit/>
          </a:bodyPr>
          <a:lstStyle/>
          <a:p>
            <a:r>
              <a:rPr lang="en-US" sz="1400" i="1" dirty="0" smtClean="0">
                <a:latin typeface="Arial Narrow" pitchFamily="34" charset="0"/>
              </a:rPr>
              <a:t>Miller at al</a:t>
            </a:r>
            <a:r>
              <a:rPr lang="en-US" sz="1400" i="1" dirty="0">
                <a:latin typeface="Arial Narrow" pitchFamily="34" charset="0"/>
              </a:rPr>
              <a:t>. </a:t>
            </a:r>
            <a:r>
              <a:rPr lang="en-US" sz="1400" i="1" dirty="0" smtClean="0">
                <a:latin typeface="Arial Narrow" pitchFamily="34" charset="0"/>
              </a:rPr>
              <a:t>(2004). JCCP, 72 (6), </a:t>
            </a:r>
            <a:r>
              <a:rPr lang="en-US" sz="1400" i="1" dirty="0">
                <a:latin typeface="Arial Narrow" pitchFamily="34" charset="0"/>
              </a:rPr>
              <a:t>1050–1062</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1" y="1072515"/>
            <a:ext cx="8046720" cy="532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304800" y="6403395"/>
            <a:ext cx="2133600" cy="365125"/>
          </a:xfrm>
        </p:spPr>
        <p:txBody>
          <a:bodyPr/>
          <a:lstStyle/>
          <a:p>
            <a:pPr>
              <a:defRPr/>
            </a:pPr>
            <a:fld id="{2F6493CA-EB17-6F41-83CD-F41E5ADE0129}" type="slidenum">
              <a:rPr lang="en-US" smtClean="0"/>
              <a:pPr>
                <a:defRPr/>
              </a:pPr>
              <a:t>48</a:t>
            </a:fld>
            <a:endParaRPr lang="en-US" dirty="0"/>
          </a:p>
        </p:txBody>
      </p:sp>
    </p:spTree>
    <p:extLst>
      <p:ext uri="{BB962C8B-B14F-4D97-AF65-F5344CB8AC3E}">
        <p14:creationId xmlns:p14="http://schemas.microsoft.com/office/powerpoint/2010/main" val="2012058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Staff Turnover</a:t>
            </a:r>
            <a:endParaRPr lang="en-US" dirty="0"/>
          </a:p>
        </p:txBody>
      </p:sp>
      <p:sp>
        <p:nvSpPr>
          <p:cNvPr id="3" name="Content Placeholder 2"/>
          <p:cNvSpPr>
            <a:spLocks noGrp="1"/>
          </p:cNvSpPr>
          <p:nvPr>
            <p:ph idx="1"/>
          </p:nvPr>
        </p:nvSpPr>
        <p:spPr/>
        <p:txBody>
          <a:bodyPr/>
          <a:lstStyle/>
          <a:p>
            <a:pPr marL="0" indent="0" algn="ctr">
              <a:buNone/>
            </a:pPr>
            <a:r>
              <a:rPr lang="en-US" b="1" dirty="0" smtClean="0">
                <a:solidFill>
                  <a:srgbClr val="797979"/>
                </a:solidFill>
                <a:latin typeface="Arial Narrow" pitchFamily="34" charset="0"/>
              </a:rPr>
              <a:t>Only 47% </a:t>
            </a:r>
            <a:r>
              <a:rPr lang="en-US" b="1" dirty="0">
                <a:solidFill>
                  <a:srgbClr val="797979"/>
                </a:solidFill>
                <a:latin typeface="Arial Narrow" pitchFamily="34" charset="0"/>
              </a:rPr>
              <a:t>of the directors had </a:t>
            </a:r>
            <a:r>
              <a:rPr lang="en-US" b="1" dirty="0" smtClean="0">
                <a:solidFill>
                  <a:srgbClr val="797979"/>
                </a:solidFill>
                <a:latin typeface="Arial Narrow" pitchFamily="34" charset="0"/>
              </a:rPr>
              <a:t>been in their directorial position more than 1 year</a:t>
            </a:r>
          </a:p>
          <a:p>
            <a:endParaRPr lang="en-US" b="1" dirty="0">
              <a:solidFill>
                <a:srgbClr val="797979"/>
              </a:solidFill>
              <a:latin typeface="Arial Narrow" pitchFamily="34" charset="0"/>
            </a:endParaRPr>
          </a:p>
          <a:p>
            <a:pPr marL="0" indent="0" algn="ctr">
              <a:buNone/>
            </a:pPr>
            <a:r>
              <a:rPr lang="en-US" sz="2400" b="1" dirty="0" err="1" smtClean="0">
                <a:solidFill>
                  <a:srgbClr val="797979"/>
                </a:solidFill>
                <a:latin typeface="Arial Narrow" pitchFamily="34" charset="0"/>
              </a:rPr>
              <a:t>McLellan</a:t>
            </a:r>
            <a:r>
              <a:rPr lang="en-US" sz="2400" b="1" dirty="0" smtClean="0">
                <a:solidFill>
                  <a:srgbClr val="797979"/>
                </a:solidFill>
                <a:latin typeface="Arial Narrow" pitchFamily="34" charset="0"/>
              </a:rPr>
              <a:t> </a:t>
            </a:r>
            <a:r>
              <a:rPr lang="en-US" sz="2400" b="1" dirty="0">
                <a:solidFill>
                  <a:srgbClr val="797979"/>
                </a:solidFill>
                <a:latin typeface="Arial Narrow" pitchFamily="34" charset="0"/>
              </a:rPr>
              <a:t>&amp; Meyers, </a:t>
            </a:r>
            <a:r>
              <a:rPr lang="en-US" sz="2400" b="1" dirty="0" smtClean="0">
                <a:solidFill>
                  <a:srgbClr val="797979"/>
                </a:solidFill>
                <a:latin typeface="Arial Narrow" pitchFamily="34" charset="0"/>
              </a:rPr>
              <a:t>2004</a:t>
            </a:r>
          </a:p>
          <a:p>
            <a:pPr marL="0" indent="0" algn="ctr">
              <a:buNone/>
            </a:pPr>
            <a:r>
              <a:rPr lang="en-US" sz="2400" b="1" i="1" dirty="0" smtClean="0">
                <a:solidFill>
                  <a:srgbClr val="797979"/>
                </a:solidFill>
                <a:latin typeface="Arial Narrow" pitchFamily="34" charset="0"/>
              </a:rPr>
              <a:t>Contemporary addiction treatment: </a:t>
            </a:r>
          </a:p>
          <a:p>
            <a:pPr marL="0" indent="0" algn="ctr">
              <a:spcBef>
                <a:spcPts val="0"/>
              </a:spcBef>
              <a:buNone/>
            </a:pPr>
            <a:r>
              <a:rPr lang="en-US" sz="2400" b="1" i="1" dirty="0" smtClean="0">
                <a:solidFill>
                  <a:srgbClr val="797979"/>
                </a:solidFill>
                <a:latin typeface="Arial Narrow" pitchFamily="34" charset="0"/>
              </a:rPr>
              <a:t>A review of systems problems for adults and adolescents</a:t>
            </a:r>
            <a:endParaRPr lang="en-US" b="1" i="1" dirty="0" smtClean="0">
              <a:solidFill>
                <a:srgbClr val="797979"/>
              </a:solidFill>
              <a:latin typeface="Arial Narrow" pitchFamily="34" charset="0"/>
            </a:endParaRPr>
          </a:p>
          <a:p>
            <a:endParaRPr lang="en-US" b="1" dirty="0">
              <a:solidFill>
                <a:srgbClr val="797979"/>
              </a:solidFill>
              <a:latin typeface="Arial Narrow" pitchFamily="34" charset="0"/>
            </a:endParaRPr>
          </a:p>
        </p:txBody>
      </p:sp>
      <p:sp>
        <p:nvSpPr>
          <p:cNvPr id="4"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49</a:t>
            </a:fld>
            <a:endParaRPr lang="en-US" dirty="0"/>
          </a:p>
        </p:txBody>
      </p:sp>
    </p:spTree>
    <p:custDataLst>
      <p:tags r:id="rId1"/>
    </p:custDataLst>
    <p:extLst>
      <p:ext uri="{BB962C8B-B14F-4D97-AF65-F5344CB8AC3E}">
        <p14:creationId xmlns:p14="http://schemas.microsoft.com/office/powerpoint/2010/main" val="251823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268111" y="1657350"/>
            <a:ext cx="3877169" cy="4093428"/>
          </a:xfrm>
          <a:prstGeom prst="rect">
            <a:avLst/>
          </a:prstGeom>
          <a:solidFill>
            <a:schemeClr val="bg1"/>
          </a:solidFill>
          <a:ln>
            <a:solidFill>
              <a:schemeClr val="bg1"/>
            </a:solidFill>
          </a:ln>
          <a:effectLs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2000" b="1" dirty="0" smtClean="0">
                <a:solidFill>
                  <a:srgbClr val="274889"/>
                </a:solidFill>
                <a:latin typeface="Tahoma" pitchFamily="34" charset="0"/>
              </a:rPr>
              <a:t>Earlier: Limbic system</a:t>
            </a:r>
          </a:p>
          <a:p>
            <a:pPr marL="342900" indent="-342900">
              <a:buClr>
                <a:schemeClr val="bg1"/>
              </a:buClr>
              <a:buSzPct val="125000"/>
              <a:buFont typeface="Arial" pitchFamily="34" charset="0"/>
              <a:buChar char="•"/>
              <a:defRPr/>
            </a:pPr>
            <a:r>
              <a:rPr lang="en-US" sz="2000" b="1" dirty="0" smtClean="0">
                <a:solidFill>
                  <a:srgbClr val="274889"/>
                </a:solidFill>
                <a:latin typeface="Tahoma" pitchFamily="34" charset="0"/>
              </a:rPr>
              <a:t>Processing emotions</a:t>
            </a:r>
          </a:p>
          <a:p>
            <a:pPr marL="342900" indent="-342900">
              <a:buClr>
                <a:schemeClr val="bg1"/>
              </a:buClr>
              <a:buSzPct val="125000"/>
              <a:buFont typeface="Arial" pitchFamily="34" charset="0"/>
              <a:buChar char="•"/>
              <a:defRPr/>
            </a:pPr>
            <a:r>
              <a:rPr lang="en-US" sz="2000" b="1" dirty="0" smtClean="0">
                <a:solidFill>
                  <a:srgbClr val="274889"/>
                </a:solidFill>
                <a:latin typeface="Tahoma" pitchFamily="34" charset="0"/>
              </a:rPr>
              <a:t>Processing social info</a:t>
            </a:r>
          </a:p>
          <a:p>
            <a:pPr marL="342900" indent="-342900">
              <a:buClr>
                <a:schemeClr val="bg1"/>
              </a:buClr>
              <a:buSzPct val="125000"/>
              <a:buFont typeface="Arial" pitchFamily="34" charset="0"/>
              <a:buChar char="•"/>
              <a:defRPr/>
            </a:pPr>
            <a:r>
              <a:rPr lang="en-US" sz="2000" b="1" dirty="0" smtClean="0">
                <a:solidFill>
                  <a:srgbClr val="274889"/>
                </a:solidFill>
                <a:latin typeface="Tahoma" pitchFamily="34" charset="0"/>
              </a:rPr>
              <a:t>Experience reward, punishment</a:t>
            </a:r>
          </a:p>
          <a:p>
            <a:pPr>
              <a:defRPr/>
            </a:pPr>
            <a:endParaRPr lang="en-US" sz="2000" b="1" dirty="0" smtClean="0">
              <a:solidFill>
                <a:srgbClr val="797979"/>
              </a:solidFill>
              <a:latin typeface="Tahoma" pitchFamily="34" charset="0"/>
            </a:endParaRPr>
          </a:p>
          <a:p>
            <a:pPr>
              <a:buClr>
                <a:schemeClr val="bg1"/>
              </a:buClr>
              <a:defRPr/>
            </a:pPr>
            <a:r>
              <a:rPr lang="en-US" sz="2000" b="1" dirty="0" smtClean="0">
                <a:solidFill>
                  <a:srgbClr val="130DFF"/>
                </a:solidFill>
                <a:latin typeface="Tahoma" pitchFamily="34" charset="0"/>
              </a:rPr>
              <a:t>Later: Prefrontal cortex</a:t>
            </a:r>
          </a:p>
          <a:p>
            <a:pPr marL="342900" indent="-342900">
              <a:spcBef>
                <a:spcPct val="20000"/>
              </a:spcBef>
              <a:buClr>
                <a:schemeClr val="bg1"/>
              </a:buClr>
              <a:buFontTx/>
              <a:buChar char="•"/>
              <a:defRPr/>
            </a:pPr>
            <a:r>
              <a:rPr kumimoji="1" lang="en-US" sz="2000" b="1" dirty="0" smtClean="0">
                <a:solidFill>
                  <a:srgbClr val="130DFF"/>
                </a:solidFill>
                <a:latin typeface="Tahoma" pitchFamily="34" charset="0"/>
              </a:rPr>
              <a:t>Deliberative thinking</a:t>
            </a:r>
          </a:p>
          <a:p>
            <a:pPr marL="342900" indent="-342900">
              <a:spcBef>
                <a:spcPct val="20000"/>
              </a:spcBef>
              <a:buClr>
                <a:schemeClr val="bg1"/>
              </a:buClr>
              <a:buFontTx/>
              <a:buChar char="•"/>
              <a:defRPr/>
            </a:pPr>
            <a:r>
              <a:rPr kumimoji="1" lang="en-US" sz="2000" b="1" dirty="0" smtClean="0">
                <a:solidFill>
                  <a:srgbClr val="130DFF"/>
                </a:solidFill>
                <a:latin typeface="Tahoma" pitchFamily="34" charset="0"/>
              </a:rPr>
              <a:t>Logical reasoning</a:t>
            </a:r>
          </a:p>
          <a:p>
            <a:pPr marL="342900" indent="-342900">
              <a:spcBef>
                <a:spcPct val="20000"/>
              </a:spcBef>
              <a:buClr>
                <a:schemeClr val="bg1"/>
              </a:buClr>
              <a:buFontTx/>
              <a:buChar char="•"/>
              <a:defRPr/>
            </a:pPr>
            <a:r>
              <a:rPr kumimoji="1" lang="en-US" sz="2000" b="1" dirty="0" smtClean="0">
                <a:solidFill>
                  <a:srgbClr val="130DFF"/>
                </a:solidFill>
                <a:latin typeface="Tahoma" pitchFamily="34" charset="0"/>
              </a:rPr>
              <a:t>Planning ahead</a:t>
            </a:r>
          </a:p>
          <a:p>
            <a:pPr marL="342900" indent="-342900">
              <a:spcBef>
                <a:spcPct val="20000"/>
              </a:spcBef>
              <a:buClr>
                <a:schemeClr val="bg1"/>
              </a:buClr>
              <a:buFontTx/>
              <a:buChar char="•"/>
              <a:defRPr/>
            </a:pPr>
            <a:r>
              <a:rPr kumimoji="1" lang="en-US" sz="2000" b="1" dirty="0" smtClean="0">
                <a:solidFill>
                  <a:srgbClr val="130DFF"/>
                </a:solidFill>
                <a:latin typeface="Tahoma" pitchFamily="34" charset="0"/>
              </a:rPr>
              <a:t>Weighing costs &amp; benefits</a:t>
            </a:r>
          </a:p>
          <a:p>
            <a:pPr marL="342900" indent="-342900">
              <a:spcBef>
                <a:spcPct val="20000"/>
              </a:spcBef>
              <a:buClr>
                <a:schemeClr val="bg1"/>
              </a:buClr>
              <a:buFontTx/>
              <a:buChar char="•"/>
              <a:defRPr/>
            </a:pPr>
            <a:r>
              <a:rPr kumimoji="1" lang="en-US" sz="2000" b="1" dirty="0" smtClean="0">
                <a:solidFill>
                  <a:srgbClr val="130DFF"/>
                </a:solidFill>
                <a:latin typeface="Tahoma" pitchFamily="34" charset="0"/>
              </a:rPr>
              <a:t>Regulating impulses</a:t>
            </a:r>
            <a:endParaRPr kumimoji="1" lang="en-US" sz="2000" b="1" dirty="0">
              <a:solidFill>
                <a:srgbClr val="130DFF"/>
              </a:solidFill>
              <a:latin typeface="Tahoma" pitchFamily="34" charset="0"/>
            </a:endParaRPr>
          </a:p>
        </p:txBody>
      </p:sp>
      <p:grpSp>
        <p:nvGrpSpPr>
          <p:cNvPr id="15" name="Group 14"/>
          <p:cNvGrpSpPr/>
          <p:nvPr/>
        </p:nvGrpSpPr>
        <p:grpSpPr>
          <a:xfrm>
            <a:off x="4058630" y="1560122"/>
            <a:ext cx="4973610" cy="4785830"/>
            <a:chOff x="3936710" y="1560122"/>
            <a:chExt cx="5184648" cy="478583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710" y="1560122"/>
              <a:ext cx="5184648" cy="478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014634" y="5273040"/>
              <a:ext cx="2980944" cy="1042416"/>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5770880" y="4983480"/>
              <a:ext cx="177800" cy="330200"/>
            </a:xfrm>
            <a:prstGeom prst="line">
              <a:avLst/>
            </a:prstGeom>
            <a:ln w="31750">
              <a:solidFill>
                <a:schemeClr val="accent2">
                  <a:lumMod val="75000"/>
                </a:schemeClr>
              </a:solidFill>
            </a:ln>
            <a:scene3d>
              <a:camera prst="orthographicFront">
                <a:rot lat="0" lon="0" rev="54000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6878320" y="5634752"/>
            <a:ext cx="223520" cy="0"/>
          </a:xfrm>
          <a:prstGeom prst="line">
            <a:avLst/>
          </a:prstGeom>
          <a:ln w="22225">
            <a:solidFill>
              <a:schemeClr val="tx1">
                <a:lumMod val="75000"/>
                <a:lumOff val="25000"/>
              </a:schemeClr>
            </a:solidFill>
          </a:ln>
          <a:scene3d>
            <a:camera prst="orthographicFront">
              <a:rot lat="0" lon="0" rev="19080000"/>
            </a:camera>
            <a:lightRig rig="threePt" dir="t"/>
          </a:scene3d>
        </p:spPr>
        <p:style>
          <a:lnRef idx="1">
            <a:schemeClr val="accent1"/>
          </a:lnRef>
          <a:fillRef idx="0">
            <a:schemeClr val="accent1"/>
          </a:fillRef>
          <a:effectRef idx="0">
            <a:schemeClr val="accent1"/>
          </a:effectRef>
          <a:fontRef idx="minor">
            <a:schemeClr val="tx1"/>
          </a:fontRef>
        </p:style>
      </p:cxnSp>
      <p:sp>
        <p:nvSpPr>
          <p:cNvPr id="3" name="Chord 1"/>
          <p:cNvSpPr/>
          <p:nvPr/>
        </p:nvSpPr>
        <p:spPr>
          <a:xfrm rot="2637064">
            <a:off x="4615074" y="2645327"/>
            <a:ext cx="1265947" cy="2094723"/>
          </a:xfrm>
          <a:custGeom>
            <a:avLst/>
            <a:gdLst>
              <a:gd name="connsiteX0" fmla="*/ 1265933 w 1379673"/>
              <a:gd name="connsiteY0" fmla="*/ 1623418 h 2094643"/>
              <a:gd name="connsiteX1" fmla="*/ 235122 w 1379673"/>
              <a:gd name="connsiteY1" fmla="*/ 1834909 h 2094643"/>
              <a:gd name="connsiteX2" fmla="*/ 10498 w 1379673"/>
              <a:gd name="connsiteY2" fmla="*/ 865293 h 2094643"/>
              <a:gd name="connsiteX3" fmla="*/ 689836 w 1379673"/>
              <a:gd name="connsiteY3" fmla="*/ -1 h 2094643"/>
              <a:gd name="connsiteX4" fmla="*/ 1265933 w 1379673"/>
              <a:gd name="connsiteY4" fmla="*/ 1623418 h 2094643"/>
              <a:gd name="connsiteX0" fmla="*/ 1265947 w 1265947"/>
              <a:gd name="connsiteY0" fmla="*/ 1623419 h 2094723"/>
              <a:gd name="connsiteX1" fmla="*/ 235136 w 1265947"/>
              <a:gd name="connsiteY1" fmla="*/ 1834910 h 2094723"/>
              <a:gd name="connsiteX2" fmla="*/ 10512 w 1265947"/>
              <a:gd name="connsiteY2" fmla="*/ 865294 h 2094723"/>
              <a:gd name="connsiteX3" fmla="*/ 689850 w 1265947"/>
              <a:gd name="connsiteY3" fmla="*/ 0 h 2094723"/>
              <a:gd name="connsiteX4" fmla="*/ 741950 w 1265947"/>
              <a:gd name="connsiteY4" fmla="*/ 1077026 h 2094723"/>
              <a:gd name="connsiteX5" fmla="*/ 1265947 w 1265947"/>
              <a:gd name="connsiteY5" fmla="*/ 1623419 h 20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947" h="2094723">
                <a:moveTo>
                  <a:pt x="1265947" y="1623419"/>
                </a:moveTo>
                <a:cubicBezTo>
                  <a:pt x="1035738" y="2154048"/>
                  <a:pt x="549857" y="2253735"/>
                  <a:pt x="235136" y="1834910"/>
                </a:cubicBezTo>
                <a:cubicBezTo>
                  <a:pt x="53765" y="1593544"/>
                  <a:pt x="-31407" y="1225892"/>
                  <a:pt x="10512" y="865294"/>
                </a:cubicBezTo>
                <a:cubicBezTo>
                  <a:pt x="68690" y="364832"/>
                  <a:pt x="355117" y="0"/>
                  <a:pt x="689850" y="0"/>
                </a:cubicBezTo>
                <a:cubicBezTo>
                  <a:pt x="785413" y="274215"/>
                  <a:pt x="646387" y="802811"/>
                  <a:pt x="741950" y="1077026"/>
                </a:cubicBezTo>
                <a:cubicBezTo>
                  <a:pt x="838419" y="1343950"/>
                  <a:pt x="1169478" y="1356495"/>
                  <a:pt x="1265947" y="1623419"/>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570074" y="3427599"/>
            <a:ext cx="1826405" cy="166256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Limbic System Develops 1</a:t>
            </a:r>
            <a:r>
              <a:rPr lang="en-US" baseline="30000" dirty="0" smtClean="0"/>
              <a:t>st</a:t>
            </a:r>
            <a:r>
              <a:rPr lang="en-US" dirty="0" smtClean="0"/>
              <a:t> </a:t>
            </a:r>
            <a:br>
              <a:rPr lang="en-US" dirty="0" smtClean="0"/>
            </a:br>
            <a:r>
              <a:rPr lang="en-US" dirty="0" smtClean="0"/>
              <a:t>Frontal Cortex Develops Later</a:t>
            </a:r>
            <a:endParaRPr lang="en-US" dirty="0"/>
          </a:p>
        </p:txBody>
      </p:sp>
      <p:sp>
        <p:nvSpPr>
          <p:cNvPr id="6" name="Rectangle 5"/>
          <p:cNvSpPr/>
          <p:nvPr/>
        </p:nvSpPr>
        <p:spPr>
          <a:xfrm>
            <a:off x="4267200" y="5974080"/>
            <a:ext cx="2753360" cy="294640"/>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5</a:t>
            </a:fld>
            <a:endParaRPr lang="en-US" dirty="0"/>
          </a:p>
        </p:txBody>
      </p:sp>
    </p:spTree>
    <p:extLst>
      <p:ext uri="{BB962C8B-B14F-4D97-AF65-F5344CB8AC3E}">
        <p14:creationId xmlns:p14="http://schemas.microsoft.com/office/powerpoint/2010/main" val="37963596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p:txBody>
          <a:bodyPr/>
          <a:lstStyle/>
          <a:p>
            <a:r>
              <a:rPr lang="en-US" altLang="en-US" dirty="0" smtClean="0"/>
              <a:t>Counselor Education &amp; Training</a:t>
            </a:r>
            <a:endParaRPr lang="en-US" altLang="en-US" dirty="0"/>
          </a:p>
        </p:txBody>
      </p:sp>
      <p:pic>
        <p:nvPicPr>
          <p:cNvPr id="147460" name="Picture 4"/>
          <p:cNvPicPr>
            <a:picLocks noChangeAspect="1" noChangeArrowheads="1"/>
          </p:cNvPicPr>
          <p:nvPr/>
        </p:nvPicPr>
        <p:blipFill>
          <a:blip r:embed="rId3">
            <a:extLst>
              <a:ext uri="{28A0092B-C50C-407E-A947-70E740481C1C}">
                <a14:useLocalDpi xmlns:a14="http://schemas.microsoft.com/office/drawing/2010/main" val="0"/>
              </a:ext>
            </a:extLst>
          </a:blip>
          <a:srcRect b="30341"/>
          <a:stretch>
            <a:fillRect/>
          </a:stretch>
        </p:blipFill>
        <p:spPr bwMode="auto">
          <a:xfrm>
            <a:off x="746125" y="1512888"/>
            <a:ext cx="7942263" cy="48291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61" name="Rectangle 5"/>
          <p:cNvSpPr>
            <a:spLocks noChangeArrowheads="1"/>
          </p:cNvSpPr>
          <p:nvPr/>
        </p:nvSpPr>
        <p:spPr bwMode="auto">
          <a:xfrm>
            <a:off x="3262313" y="5807075"/>
            <a:ext cx="4641850" cy="457200"/>
          </a:xfrm>
          <a:prstGeom prst="rect">
            <a:avLst/>
          </a:prstGeom>
          <a:noFill/>
          <a:ln w="76200"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2" name="Rectangle 6"/>
          <p:cNvSpPr>
            <a:spLocks noChangeArrowheads="1"/>
          </p:cNvSpPr>
          <p:nvPr/>
        </p:nvSpPr>
        <p:spPr bwMode="auto">
          <a:xfrm>
            <a:off x="3219450" y="3417888"/>
            <a:ext cx="4643438" cy="2052637"/>
          </a:xfrm>
          <a:prstGeom prst="rect">
            <a:avLst/>
          </a:prstGeom>
          <a:noFill/>
          <a:ln w="76200"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3" name="Text Box 7"/>
          <p:cNvSpPr txBox="1">
            <a:spLocks noChangeArrowheads="1"/>
          </p:cNvSpPr>
          <p:nvPr/>
        </p:nvSpPr>
        <p:spPr bwMode="auto">
          <a:xfrm>
            <a:off x="2584450" y="3324225"/>
            <a:ext cx="5308600" cy="1800225"/>
          </a:xfrm>
          <a:prstGeom prst="rect">
            <a:avLst/>
          </a:prstGeom>
          <a:solidFill>
            <a:schemeClr val="accent2"/>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r>
              <a:rPr lang="en-US" altLang="en-US" sz="2800" b="1">
                <a:effectLst>
                  <a:outerShdw blurRad="38100" dist="38100" dir="2700000" algn="tl">
                    <a:srgbClr val="000000"/>
                  </a:outerShdw>
                </a:effectLst>
              </a:rPr>
              <a:t>65% states require</a:t>
            </a:r>
          </a:p>
          <a:p>
            <a:r>
              <a:rPr lang="en-US" altLang="en-US" sz="2800" b="1">
                <a:effectLst>
                  <a:outerShdw blurRad="38100" dist="38100" dir="2700000" algn="tl">
                    <a:srgbClr val="000000"/>
                  </a:outerShdw>
                </a:effectLst>
              </a:rPr>
              <a:t>minimum education less than a bachelors degree</a:t>
            </a:r>
          </a:p>
          <a:p>
            <a:r>
              <a:rPr lang="en-US" altLang="en-US" sz="2800" b="1">
                <a:effectLst>
                  <a:outerShdw blurRad="38100" dist="38100" dir="2700000" algn="tl">
                    <a:srgbClr val="000000"/>
                  </a:outerShdw>
                </a:effectLst>
              </a:rPr>
              <a:t>for substance abuse counselors</a:t>
            </a:r>
          </a:p>
        </p:txBody>
      </p:sp>
      <p:sp>
        <p:nvSpPr>
          <p:cNvPr id="147464" name="Text Box 8"/>
          <p:cNvSpPr txBox="1">
            <a:spLocks noChangeArrowheads="1"/>
          </p:cNvSpPr>
          <p:nvPr/>
        </p:nvSpPr>
        <p:spPr bwMode="auto">
          <a:xfrm>
            <a:off x="3130550" y="5156200"/>
            <a:ext cx="4611688" cy="1190625"/>
          </a:xfrm>
          <a:prstGeom prst="rect">
            <a:avLst/>
          </a:prstGeom>
          <a:solidFill>
            <a:schemeClr val="accent2"/>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r>
              <a:rPr lang="en-US" altLang="en-US" sz="1800" b="1">
                <a:effectLst>
                  <a:outerShdw blurRad="38100" dist="38100" dir="2700000" algn="tl">
                    <a:srgbClr val="000000"/>
                  </a:outerShdw>
                </a:effectLst>
              </a:rPr>
              <a:t>98% states require</a:t>
            </a:r>
          </a:p>
          <a:p>
            <a:r>
              <a:rPr lang="en-US" altLang="en-US" sz="1800" b="1">
                <a:effectLst>
                  <a:outerShdw blurRad="38100" dist="38100" dir="2700000" algn="tl">
                    <a:srgbClr val="000000"/>
                  </a:outerShdw>
                </a:effectLst>
              </a:rPr>
              <a:t>minimum education of </a:t>
            </a:r>
          </a:p>
          <a:p>
            <a:r>
              <a:rPr lang="en-US" altLang="en-US" sz="1800" b="1">
                <a:effectLst>
                  <a:outerShdw blurRad="38100" dist="38100" dir="2700000" algn="tl">
                    <a:srgbClr val="000000"/>
                  </a:outerShdw>
                </a:effectLst>
              </a:rPr>
              <a:t>masters degree</a:t>
            </a:r>
          </a:p>
          <a:p>
            <a:r>
              <a:rPr lang="en-US" altLang="en-US" sz="1800" b="1">
                <a:effectLst>
                  <a:outerShdw blurRad="38100" dist="38100" dir="2700000" algn="tl">
                    <a:srgbClr val="000000"/>
                  </a:outerShdw>
                </a:effectLst>
              </a:rPr>
              <a:t>for mental health counselors</a:t>
            </a:r>
          </a:p>
        </p:txBody>
      </p:sp>
      <p:sp>
        <p:nvSpPr>
          <p:cNvPr id="2" name="Rectangle 1"/>
          <p:cNvSpPr/>
          <p:nvPr/>
        </p:nvSpPr>
        <p:spPr>
          <a:xfrm>
            <a:off x="252108" y="6569948"/>
            <a:ext cx="3167085" cy="307777"/>
          </a:xfrm>
          <a:prstGeom prst="rect">
            <a:avLst/>
          </a:prstGeom>
        </p:spPr>
        <p:txBody>
          <a:bodyPr wrap="none">
            <a:spAutoFit/>
          </a:bodyPr>
          <a:lstStyle/>
          <a:p>
            <a:r>
              <a:rPr lang="en-US" sz="1400" i="1" dirty="0">
                <a:latin typeface="Times New Roman" panose="02020603050405020304" pitchFamily="18" charset="0"/>
                <a:cs typeface="Times New Roman" panose="02020603050405020304" pitchFamily="18" charset="0"/>
              </a:rPr>
              <a:t>Kerwin et al</a:t>
            </a:r>
            <a:r>
              <a:rPr lang="en-US" sz="1400" i="1" dirty="0" smtClean="0">
                <a:latin typeface="Times New Roman" panose="02020603050405020304" pitchFamily="18" charset="0"/>
                <a:cs typeface="Times New Roman" panose="02020603050405020304" pitchFamily="18" charset="0"/>
              </a:rPr>
              <a:t>. (2006).  JSAT, 30, 173</a:t>
            </a:r>
            <a:r>
              <a:rPr lang="en-US" sz="1400" i="1" dirty="0">
                <a:latin typeface="Times New Roman" panose="02020603050405020304" pitchFamily="18" charset="0"/>
                <a:cs typeface="Times New Roman" panose="02020603050405020304" pitchFamily="18" charset="0"/>
              </a:rPr>
              <a:t>– 181</a:t>
            </a:r>
          </a:p>
        </p:txBody>
      </p:sp>
      <p:sp>
        <p:nvSpPr>
          <p:cNvPr id="9" name="Slide Number Placeholder 3"/>
          <p:cNvSpPr>
            <a:spLocks noGrp="1"/>
          </p:cNvSpPr>
          <p:nvPr>
            <p:ph type="sldNum" sz="quarter" idx="10"/>
          </p:nvPr>
        </p:nvSpPr>
        <p:spPr>
          <a:xfrm>
            <a:off x="304800" y="6361830"/>
            <a:ext cx="2133600" cy="365125"/>
          </a:xfrm>
        </p:spPr>
        <p:txBody>
          <a:bodyPr/>
          <a:lstStyle/>
          <a:p>
            <a:pPr>
              <a:defRPr/>
            </a:pPr>
            <a:fld id="{2F6493CA-EB17-6F41-83CD-F41E5ADE0129}" type="slidenum">
              <a:rPr lang="en-US" smtClean="0"/>
              <a:pPr>
                <a:defRPr/>
              </a:pPr>
              <a:t>50</a:t>
            </a:fld>
            <a:endParaRPr lang="en-US" dirty="0"/>
          </a:p>
        </p:txBody>
      </p:sp>
    </p:spTree>
    <p:extLst>
      <p:ext uri="{BB962C8B-B14F-4D97-AF65-F5344CB8AC3E}">
        <p14:creationId xmlns:p14="http://schemas.microsoft.com/office/powerpoint/2010/main" val="1541839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63"/>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0.01042 0.01781 L -0.23143 -0.21091 " pathEditMode="relative" rAng="0" ptsTypes="AA">
                                      <p:cBhvr>
                                        <p:cTn id="12" dur="2000" fill="hold"/>
                                        <p:tgtEl>
                                          <p:spTgt spid="147463"/>
                                        </p:tgtEl>
                                        <p:attrNameLst>
                                          <p:attrName>ppt_x</p:attrName>
                                          <p:attrName>ppt_y</p:attrName>
                                        </p:attrNameLst>
                                      </p:cBhvr>
                                      <p:rCtr x="-11059" y="-11448"/>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74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7464"/>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2000" fill="hold"/>
                                        <p:tgtEl>
                                          <p:spTgt spid="14746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62" grpId="0" animBg="1"/>
      <p:bldP spid="147463" grpId="0" animBg="1"/>
      <p:bldP spid="147463" grpId="1" animBg="1"/>
      <p:bldP spid="147464" grpId="0" animBg="1"/>
      <p:bldP spid="14746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Philadelphia-Independence-H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6"/>
          <p:cNvSpPr txBox="1">
            <a:spLocks noChangeArrowheads="1"/>
          </p:cNvSpPr>
          <p:nvPr/>
        </p:nvSpPr>
        <p:spPr bwMode="auto">
          <a:xfrm>
            <a:off x="0" y="378384"/>
            <a:ext cx="879157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33613" algn="l"/>
              </a:tabLst>
              <a:defRPr sz="4400" b="1">
                <a:solidFill>
                  <a:schemeClr val="bg2"/>
                </a:solidFill>
                <a:latin typeface="Calibri" pitchFamily="34" charset="0"/>
              </a:defRPr>
            </a:lvl1pPr>
            <a:lvl2pPr marL="742950" indent="-285750" eaLnBrk="0" hangingPunct="0">
              <a:tabLst>
                <a:tab pos="2233613" algn="l"/>
              </a:tabLst>
              <a:defRPr sz="4400" b="1">
                <a:solidFill>
                  <a:schemeClr val="bg2"/>
                </a:solidFill>
                <a:latin typeface="Calibri" pitchFamily="34" charset="0"/>
              </a:defRPr>
            </a:lvl2pPr>
            <a:lvl3pPr marL="1143000" indent="-228600" eaLnBrk="0" hangingPunct="0">
              <a:tabLst>
                <a:tab pos="2233613" algn="l"/>
              </a:tabLst>
              <a:defRPr sz="4400" b="1">
                <a:solidFill>
                  <a:schemeClr val="bg2"/>
                </a:solidFill>
                <a:latin typeface="Calibri" pitchFamily="34" charset="0"/>
              </a:defRPr>
            </a:lvl3pPr>
            <a:lvl4pPr marL="1600200" indent="-228600" eaLnBrk="0" hangingPunct="0">
              <a:tabLst>
                <a:tab pos="2233613" algn="l"/>
              </a:tabLst>
              <a:defRPr sz="4400" b="1">
                <a:solidFill>
                  <a:schemeClr val="bg2"/>
                </a:solidFill>
                <a:latin typeface="Calibri" pitchFamily="34" charset="0"/>
              </a:defRPr>
            </a:lvl4pPr>
            <a:lvl5pPr marL="2057400" indent="-228600" eaLnBrk="0" hangingPunct="0">
              <a:tabLst>
                <a:tab pos="2233613" algn="l"/>
              </a:tabLst>
              <a:defRPr sz="4400" b="1">
                <a:solidFill>
                  <a:schemeClr val="bg2"/>
                </a:solidFill>
                <a:latin typeface="Calibri" pitchFamily="34" charset="0"/>
              </a:defRPr>
            </a:lvl5pPr>
            <a:lvl6pPr marL="2514600" indent="-228600" algn="ctr" eaLnBrk="0" fontAlgn="base" hangingPunct="0">
              <a:spcBef>
                <a:spcPct val="0"/>
              </a:spcBef>
              <a:spcAft>
                <a:spcPct val="0"/>
              </a:spcAft>
              <a:tabLst>
                <a:tab pos="2233613" algn="l"/>
              </a:tabLst>
              <a:defRPr sz="4400" b="1">
                <a:solidFill>
                  <a:schemeClr val="bg2"/>
                </a:solidFill>
                <a:latin typeface="Calibri" pitchFamily="34" charset="0"/>
              </a:defRPr>
            </a:lvl6pPr>
            <a:lvl7pPr marL="2971800" indent="-228600" algn="ctr" eaLnBrk="0" fontAlgn="base" hangingPunct="0">
              <a:spcBef>
                <a:spcPct val="0"/>
              </a:spcBef>
              <a:spcAft>
                <a:spcPct val="0"/>
              </a:spcAft>
              <a:tabLst>
                <a:tab pos="2233613" algn="l"/>
              </a:tabLst>
              <a:defRPr sz="4400" b="1">
                <a:solidFill>
                  <a:schemeClr val="bg2"/>
                </a:solidFill>
                <a:latin typeface="Calibri" pitchFamily="34" charset="0"/>
              </a:defRPr>
            </a:lvl7pPr>
            <a:lvl8pPr marL="3429000" indent="-228600" algn="ctr" eaLnBrk="0" fontAlgn="base" hangingPunct="0">
              <a:spcBef>
                <a:spcPct val="0"/>
              </a:spcBef>
              <a:spcAft>
                <a:spcPct val="0"/>
              </a:spcAft>
              <a:tabLst>
                <a:tab pos="2233613" algn="l"/>
              </a:tabLst>
              <a:defRPr sz="4400" b="1">
                <a:solidFill>
                  <a:schemeClr val="bg2"/>
                </a:solidFill>
                <a:latin typeface="Calibri" pitchFamily="34" charset="0"/>
              </a:defRPr>
            </a:lvl8pPr>
            <a:lvl9pPr marL="3886200" indent="-228600" algn="ctr" eaLnBrk="0" fontAlgn="base" hangingPunct="0">
              <a:spcBef>
                <a:spcPct val="0"/>
              </a:spcBef>
              <a:spcAft>
                <a:spcPct val="0"/>
              </a:spcAft>
              <a:tabLst>
                <a:tab pos="2233613" algn="l"/>
              </a:tabLst>
              <a:defRPr sz="4400" b="1">
                <a:solidFill>
                  <a:schemeClr val="bg2"/>
                </a:solidFill>
                <a:latin typeface="Calibri" pitchFamily="34" charset="0"/>
              </a:defRPr>
            </a:lvl9pPr>
          </a:lstStyle>
          <a:p>
            <a:pPr algn="ctr" eaLnBrk="1" hangingPunct="1"/>
            <a:r>
              <a:rPr lang="en-US" sz="4000" dirty="0" smtClean="0">
                <a:solidFill>
                  <a:srgbClr val="52778C"/>
                </a:solidFill>
                <a:latin typeface="Arial Black" pitchFamily="34" charset="0"/>
              </a:rPr>
              <a:t>ACKNOWLEDGEMENTS</a:t>
            </a:r>
          </a:p>
        </p:txBody>
      </p:sp>
      <p:sp>
        <p:nvSpPr>
          <p:cNvPr id="6" name="Subtitle 2"/>
          <p:cNvSpPr txBox="1">
            <a:spLocks/>
          </p:cNvSpPr>
          <p:nvPr/>
        </p:nvSpPr>
        <p:spPr bwMode="auto">
          <a:xfrm>
            <a:off x="695960" y="2377440"/>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2778C"/>
              </a:buClr>
              <a:buFont typeface="Wingdings" charset="0"/>
              <a:buChar char="§"/>
              <a:defRPr sz="28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52778C"/>
              </a:buClr>
              <a:buFont typeface="Wingdings" charset="0"/>
              <a:buChar char="§"/>
              <a:defRPr sz="24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Clr>
                <a:srgbClr val="52778C"/>
              </a:buClr>
              <a:buFont typeface="Wingdings" charset="0"/>
              <a:buChar char="§"/>
              <a:defRPr sz="20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Clr>
                <a:srgbClr val="52778C"/>
              </a:buClr>
              <a:buFont typeface="Wingdings" charset="0"/>
              <a:buChar char="§"/>
              <a:defRPr sz="18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Clr>
                <a:srgbClr val="52778C"/>
              </a:buClr>
              <a:buFont typeface="Wingdings" charset="0"/>
              <a:buChar char="§"/>
              <a:defRPr sz="1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0"/>
              </a:spcBef>
            </a:pPr>
            <a:r>
              <a:rPr lang="en-US" dirty="0" smtClean="0">
                <a:solidFill>
                  <a:schemeClr val="tx1">
                    <a:lumMod val="75000"/>
                    <a:lumOff val="25000"/>
                  </a:schemeClr>
                </a:solidFill>
              </a:rPr>
              <a:t>Research Supported by NIH</a:t>
            </a:r>
          </a:p>
          <a:p>
            <a:pPr lvl="1">
              <a:spcBef>
                <a:spcPts val="0"/>
              </a:spcBef>
            </a:pPr>
            <a:r>
              <a:rPr lang="en-US" dirty="0" smtClean="0">
                <a:solidFill>
                  <a:schemeClr val="tx1">
                    <a:lumMod val="75000"/>
                    <a:lumOff val="25000"/>
                  </a:schemeClr>
                </a:solidFill>
              </a:rPr>
              <a:t>National Institute on Drug Abuse</a:t>
            </a:r>
          </a:p>
          <a:p>
            <a:pPr lvl="1">
              <a:spcBef>
                <a:spcPts val="0"/>
              </a:spcBef>
            </a:pPr>
            <a:r>
              <a:rPr lang="en-US" dirty="0" smtClean="0">
                <a:solidFill>
                  <a:schemeClr val="tx1">
                    <a:lumMod val="75000"/>
                    <a:lumOff val="25000"/>
                  </a:schemeClr>
                </a:solidFill>
              </a:rPr>
              <a:t>National Institute on Alcohol Abuse and Alcoholism</a:t>
            </a:r>
          </a:p>
          <a:p>
            <a:pPr marL="1771650">
              <a:spcBef>
                <a:spcPts val="600"/>
              </a:spcBef>
              <a:tabLst>
                <a:tab pos="4114800" algn="l"/>
              </a:tabLst>
            </a:pPr>
            <a:r>
              <a:rPr lang="pt-BR" sz="2400" b="1" dirty="0" smtClean="0">
                <a:solidFill>
                  <a:schemeClr val="tx1">
                    <a:lumMod val="75000"/>
                    <a:lumOff val="25000"/>
                  </a:schemeClr>
                </a:solidFill>
                <a:latin typeface="Arial Narrow" pitchFamily="34" charset="0"/>
              </a:rPr>
              <a:t>R01 DA 012720	R01 DA 015991	</a:t>
            </a:r>
          </a:p>
          <a:p>
            <a:pPr marL="1771650">
              <a:spcBef>
                <a:spcPts val="0"/>
              </a:spcBef>
              <a:tabLst>
                <a:tab pos="4114800" algn="l"/>
              </a:tabLst>
            </a:pPr>
            <a:r>
              <a:rPr lang="pt-BR" sz="2400" b="1" dirty="0" smtClean="0">
                <a:solidFill>
                  <a:schemeClr val="tx1">
                    <a:lumMod val="75000"/>
                    <a:lumOff val="25000"/>
                  </a:schemeClr>
                </a:solidFill>
                <a:latin typeface="Arial Narrow" pitchFamily="34" charset="0"/>
              </a:rPr>
              <a:t>R01 DA 019932	R01 DA 012720	</a:t>
            </a:r>
          </a:p>
          <a:p>
            <a:pPr marL="1771650">
              <a:spcBef>
                <a:spcPts val="0"/>
              </a:spcBef>
              <a:tabLst>
                <a:tab pos="4114800" algn="l"/>
              </a:tabLst>
            </a:pPr>
            <a:r>
              <a:rPr lang="pt-BR" sz="2400" b="1" dirty="0" smtClean="0">
                <a:solidFill>
                  <a:schemeClr val="tx1">
                    <a:lumMod val="75000"/>
                    <a:lumOff val="25000"/>
                  </a:schemeClr>
                </a:solidFill>
                <a:latin typeface="Arial Narrow" pitchFamily="34" charset="0"/>
              </a:rPr>
              <a:t>R01 DA 018696	R01 AA 017867 	</a:t>
            </a:r>
          </a:p>
          <a:p>
            <a:pPr marL="1771650">
              <a:spcBef>
                <a:spcPts val="0"/>
              </a:spcBef>
              <a:tabLst>
                <a:tab pos="4114800" algn="l"/>
              </a:tabLst>
            </a:pPr>
            <a:r>
              <a:rPr lang="pt-BR" sz="2400" b="1" dirty="0" smtClean="0">
                <a:solidFill>
                  <a:schemeClr val="tx1">
                    <a:lumMod val="75000"/>
                    <a:lumOff val="25000"/>
                  </a:schemeClr>
                </a:solidFill>
                <a:latin typeface="Arial Narrow" pitchFamily="34" charset="0"/>
              </a:rPr>
              <a:t>R01 DA 017444	P50 DA 027841</a:t>
            </a:r>
          </a:p>
          <a:p>
            <a:pPr marL="1771650">
              <a:spcBef>
                <a:spcPts val="0"/>
              </a:spcBef>
              <a:tabLst>
                <a:tab pos="4114800" algn="l"/>
              </a:tabLst>
            </a:pPr>
            <a:endParaRPr lang="pt-BR" sz="2400" b="1" dirty="0">
              <a:solidFill>
                <a:schemeClr val="tx1">
                  <a:lumMod val="75000"/>
                  <a:lumOff val="25000"/>
                </a:schemeClr>
              </a:solidFill>
              <a:latin typeface="Arial Narrow" pitchFamily="34" charset="0"/>
            </a:endParaRPr>
          </a:p>
        </p:txBody>
      </p:sp>
      <p:sp>
        <p:nvSpPr>
          <p:cNvPr id="5"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51</a:t>
            </a:fld>
            <a:endParaRPr lang="en-US" dirty="0"/>
          </a:p>
        </p:txBody>
      </p:sp>
    </p:spTree>
    <p:extLst>
      <p:ext uri="{BB962C8B-B14F-4D97-AF65-F5344CB8AC3E}">
        <p14:creationId xmlns:p14="http://schemas.microsoft.com/office/powerpoint/2010/main" val="357560190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3711" y="228600"/>
            <a:ext cx="7772400" cy="914400"/>
          </a:xfrm>
        </p:spPr>
        <p:txBody>
          <a:bodyPr/>
          <a:lstStyle/>
          <a:p>
            <a:r>
              <a:rPr lang="en-US" sz="3600" b="1" dirty="0" smtClean="0"/>
              <a:t>Imbalanced Neurodevelopment</a:t>
            </a:r>
          </a:p>
        </p:txBody>
      </p:sp>
      <p:pic>
        <p:nvPicPr>
          <p:cNvPr id="102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667" y="1143001"/>
            <a:ext cx="6105878"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8834" y="2179639"/>
            <a:ext cx="13447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52546" y="3859214"/>
            <a:ext cx="154798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6" name="Straight Arrow Connector 6"/>
          <p:cNvCxnSpPr>
            <a:cxnSpLocks noChangeShapeType="1"/>
          </p:cNvCxnSpPr>
          <p:nvPr/>
        </p:nvCxnSpPr>
        <p:spPr bwMode="auto">
          <a:xfrm flipV="1">
            <a:off x="5791200" y="2819400"/>
            <a:ext cx="474133" cy="22860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7" name="Straight Arrow Connector 10"/>
          <p:cNvCxnSpPr>
            <a:cxnSpLocks noChangeShapeType="1"/>
          </p:cNvCxnSpPr>
          <p:nvPr/>
        </p:nvCxnSpPr>
        <p:spPr bwMode="auto">
          <a:xfrm flipV="1">
            <a:off x="6328834" y="4495800"/>
            <a:ext cx="564444" cy="15240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Slide Number Placeholder 1"/>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6</a:t>
            </a:fld>
            <a:endParaRPr lang="en-US" dirty="0"/>
          </a:p>
        </p:txBody>
      </p:sp>
    </p:spTree>
    <p:extLst>
      <p:ext uri="{BB962C8B-B14F-4D97-AF65-F5344CB8AC3E}">
        <p14:creationId xmlns:p14="http://schemas.microsoft.com/office/powerpoint/2010/main" val="3411701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9" name="Rectangle 3"/>
          <p:cNvSpPr>
            <a:spLocks noChangeArrowheads="1"/>
          </p:cNvSpPr>
          <p:nvPr/>
        </p:nvSpPr>
        <p:spPr bwMode="auto">
          <a:xfrm>
            <a:off x="237067" y="1219200"/>
            <a:ext cx="890693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990600" lvl="1" indent="-533400">
              <a:spcBef>
                <a:spcPct val="20000"/>
              </a:spcBef>
              <a:buClr>
                <a:schemeClr val="accent2"/>
              </a:buClr>
            </a:pPr>
            <a:r>
              <a:rPr kumimoji="1" lang="en-US" sz="3000" b="1" dirty="0">
                <a:latin typeface="Arial Narrow" pitchFamily="34" charset="0"/>
              </a:rPr>
              <a:t>		</a:t>
            </a:r>
          </a:p>
        </p:txBody>
      </p:sp>
      <p:sp>
        <p:nvSpPr>
          <p:cNvPr id="12292" name="Rectangle 4"/>
          <p:cNvSpPr>
            <a:spLocks noChangeArrowheads="1"/>
          </p:cNvSpPr>
          <p:nvPr/>
        </p:nvSpPr>
        <p:spPr bwMode="auto">
          <a:xfrm>
            <a:off x="228600" y="685800"/>
            <a:ext cx="7848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endParaRPr kumimoji="1" lang="en-US" sz="3600" b="1" u="sng" dirty="0">
              <a:solidFill>
                <a:schemeClr val="tx2"/>
              </a:solidFill>
              <a:latin typeface="+mj-lt"/>
            </a:endParaRPr>
          </a:p>
        </p:txBody>
      </p:sp>
      <p:sp>
        <p:nvSpPr>
          <p:cNvPr id="2" name="Title 1"/>
          <p:cNvSpPr>
            <a:spLocks noGrp="1"/>
          </p:cNvSpPr>
          <p:nvPr>
            <p:ph type="title"/>
          </p:nvPr>
        </p:nvSpPr>
        <p:spPr>
          <a:xfrm>
            <a:off x="575733" y="861219"/>
            <a:ext cx="8229600" cy="715962"/>
          </a:xfrm>
        </p:spPr>
        <p:txBody>
          <a:bodyPr/>
          <a:lstStyle/>
          <a:p>
            <a:r>
              <a:rPr kumimoji="1" lang="en-US" sz="3600" dirty="0"/>
              <a:t>Implications of </a:t>
            </a:r>
            <a:r>
              <a:rPr kumimoji="1" lang="en-US" sz="3600" dirty="0" smtClean="0"/>
              <a:t/>
            </a:r>
            <a:br>
              <a:rPr kumimoji="1" lang="en-US" sz="3600" dirty="0" smtClean="0"/>
            </a:br>
            <a:r>
              <a:rPr kumimoji="1" lang="en-US" sz="3600" dirty="0" smtClean="0"/>
              <a:t>Brain </a:t>
            </a:r>
            <a:r>
              <a:rPr kumimoji="1" lang="en-US" sz="3600" dirty="0"/>
              <a:t>Development </a:t>
            </a:r>
            <a:r>
              <a:rPr kumimoji="1" lang="en-US" sz="3600" dirty="0" smtClean="0"/>
              <a:t/>
            </a:r>
            <a:br>
              <a:rPr kumimoji="1" lang="en-US" sz="3600" dirty="0" smtClean="0"/>
            </a:br>
            <a:r>
              <a:rPr kumimoji="1" lang="en-US" sz="3600" dirty="0" smtClean="0"/>
              <a:t>for </a:t>
            </a:r>
            <a:r>
              <a:rPr kumimoji="1" lang="en-US" sz="3600" dirty="0"/>
              <a:t>Adolescent </a:t>
            </a:r>
            <a:r>
              <a:rPr kumimoji="1" lang="en-US" sz="3600" dirty="0" smtClean="0"/>
              <a:t>Behavior</a:t>
            </a:r>
            <a:endParaRPr lang="en-US" sz="3600" dirty="0"/>
          </a:p>
        </p:txBody>
      </p:sp>
      <p:sp>
        <p:nvSpPr>
          <p:cNvPr id="7" name="Slide Number Placeholder 1"/>
          <p:cNvSpPr>
            <a:spLocks noGrp="1"/>
          </p:cNvSpPr>
          <p:nvPr>
            <p:ph type="sldNum" sz="quarter" idx="10"/>
          </p:nvPr>
        </p:nvSpPr>
        <p:spPr/>
        <p:txBody>
          <a:bodyPr/>
          <a:lstStyle/>
          <a:p>
            <a:pPr>
              <a:defRPr/>
            </a:pPr>
            <a:fld id="{2F6493CA-EB17-6F41-83CD-F41E5ADE0129}" type="slidenum">
              <a:rPr lang="en-US" smtClean="0"/>
              <a:pPr>
                <a:defRPr/>
              </a:pPr>
              <a:t>7</a:t>
            </a:fld>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134" y="2459182"/>
            <a:ext cx="4582102" cy="439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1106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758"/>
            <a:ext cx="7264400" cy="715962"/>
          </a:xfrm>
        </p:spPr>
        <p:txBody>
          <a:bodyPr/>
          <a:lstStyle/>
          <a:p>
            <a:pPr>
              <a:lnSpc>
                <a:spcPts val="3600"/>
              </a:lnSpc>
            </a:pPr>
            <a:r>
              <a:rPr lang="en-US" dirty="0" smtClean="0"/>
              <a:t>When Making Decisions Adolescents &amp; Adults Use Different Parts of the Brain</a:t>
            </a:r>
            <a:endParaRPr lang="en-US" dirty="0"/>
          </a:p>
        </p:txBody>
      </p:sp>
      <p:pic>
        <p:nvPicPr>
          <p:cNvPr id="5120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448" t="30519" r="4022" b="7408"/>
          <a:stretch/>
        </p:blipFill>
        <p:spPr bwMode="auto">
          <a:xfrm>
            <a:off x="386080" y="1676400"/>
            <a:ext cx="8453120" cy="425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6473" y="6580999"/>
            <a:ext cx="3566160"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Deborah </a:t>
            </a:r>
            <a:r>
              <a:rPr lang="en-US" sz="1200" b="1" dirty="0" err="1" smtClean="0">
                <a:latin typeface="Times New Roman" panose="02020603050405020304" pitchFamily="18" charset="0"/>
                <a:cs typeface="Times New Roman" panose="02020603050405020304" pitchFamily="18" charset="0"/>
              </a:rPr>
              <a:t>Yurgelon</a:t>
            </a:r>
            <a:r>
              <a:rPr lang="en-US" sz="1200" b="1" dirty="0" smtClean="0">
                <a:latin typeface="Times New Roman" panose="02020603050405020304" pitchFamily="18" charset="0"/>
                <a:cs typeface="Times New Roman" panose="02020603050405020304" pitchFamily="18" charset="0"/>
              </a:rPr>
              <a:t>-Todd  2000</a:t>
            </a:r>
            <a:endParaRPr lang="en-US" sz="1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898640" y="6396335"/>
            <a:ext cx="2011680" cy="369332"/>
          </a:xfrm>
          <a:prstGeom prst="rect">
            <a:avLst/>
          </a:prstGeom>
          <a:solidFill>
            <a:schemeClr val="bg1"/>
          </a:solidFill>
        </p:spPr>
        <p:txBody>
          <a:bodyPr wrap="square" rtlCol="0">
            <a:spAutoFit/>
          </a:bodyPr>
          <a:lstStyle/>
          <a:p>
            <a:r>
              <a:rPr lang="en-US" b="1" dirty="0" smtClean="0"/>
              <a:t>                        NIDA</a:t>
            </a:r>
            <a:endParaRPr lang="en-US" b="1" dirty="0"/>
          </a:p>
        </p:txBody>
      </p:sp>
      <p:sp>
        <p:nvSpPr>
          <p:cNvPr id="6"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8</a:t>
            </a:fld>
            <a:endParaRPr lang="en-US" dirty="0"/>
          </a:p>
        </p:txBody>
      </p:sp>
    </p:spTree>
    <p:extLst>
      <p:ext uri="{BB962C8B-B14F-4D97-AF65-F5344CB8AC3E}">
        <p14:creationId xmlns:p14="http://schemas.microsoft.com/office/powerpoint/2010/main" val="981552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89280" y="718185"/>
            <a:ext cx="8153400" cy="1470025"/>
          </a:xfrm>
        </p:spPr>
        <p:txBody>
          <a:bodyPr/>
          <a:lstStyle/>
          <a:p>
            <a:pPr algn="ctr"/>
            <a:r>
              <a:rPr lang="en-US" dirty="0" smtClean="0"/>
              <a:t>WHY DO SOME ADOLESCENTS BECOME ADDICTED WHILE OTHERS DON’T?</a:t>
            </a:r>
            <a:endParaRPr lang="en-US" dirty="0"/>
          </a:p>
        </p:txBody>
      </p:sp>
      <p:sp>
        <p:nvSpPr>
          <p:cNvPr id="4" name="Subtitle 3"/>
          <p:cNvSpPr>
            <a:spLocks noGrp="1"/>
          </p:cNvSpPr>
          <p:nvPr>
            <p:ph type="subTitle" idx="1"/>
          </p:nvPr>
        </p:nvSpPr>
        <p:spPr/>
        <p:txBody>
          <a:bodyPr/>
          <a:lstStyle/>
          <a:p>
            <a:endParaRPr lang="en-US"/>
          </a:p>
        </p:txBody>
      </p:sp>
      <p:grpSp>
        <p:nvGrpSpPr>
          <p:cNvPr id="6" name="Group 5"/>
          <p:cNvGrpSpPr/>
          <p:nvPr/>
        </p:nvGrpSpPr>
        <p:grpSpPr>
          <a:xfrm>
            <a:off x="627462" y="2357120"/>
            <a:ext cx="8158082" cy="4086860"/>
            <a:chOff x="627462" y="2357120"/>
            <a:chExt cx="8158082" cy="4086860"/>
          </a:xfrm>
        </p:grpSpPr>
        <p:pic>
          <p:nvPicPr>
            <p:cNvPr id="665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7462" y="2357120"/>
              <a:ext cx="8158082" cy="408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89463" y="2540000"/>
              <a:ext cx="1666240" cy="1015663"/>
            </a:xfrm>
            <a:prstGeom prst="rect">
              <a:avLst/>
            </a:prstGeom>
            <a:gradFill flip="none" rotWithShape="1">
              <a:gsLst>
                <a:gs pos="0">
                  <a:srgbClr val="45674E">
                    <a:shade val="30000"/>
                    <a:satMod val="115000"/>
                  </a:srgbClr>
                </a:gs>
                <a:gs pos="50000">
                  <a:srgbClr val="45674E">
                    <a:shade val="67500"/>
                    <a:satMod val="115000"/>
                  </a:srgbClr>
                </a:gs>
                <a:gs pos="100000">
                  <a:srgbClr val="45674E">
                    <a:shade val="100000"/>
                    <a:satMod val="115000"/>
                  </a:srgbClr>
                </a:gs>
              </a:gsLst>
              <a:lin ang="16200000" scaled="1"/>
              <a:tileRect/>
            </a:gradFill>
          </p:spPr>
          <p:txBody>
            <a:bodyPr wrap="square" lIns="0" rIns="0" rtlCol="0">
              <a:spAutoFit/>
            </a:bodyPr>
            <a:lstStyle/>
            <a:p>
              <a:pPr algn="ctr"/>
              <a:endParaRPr lang="en-US" sz="1400" dirty="0" smtClean="0">
                <a:solidFill>
                  <a:schemeClr val="bg1"/>
                </a:solidFill>
              </a:endParaRPr>
            </a:p>
            <a:p>
              <a:pPr algn="ctr"/>
              <a:r>
                <a:rPr lang="en-US" sz="3200" dirty="0" smtClean="0">
                  <a:solidFill>
                    <a:schemeClr val="bg1"/>
                  </a:solidFill>
                </a:rPr>
                <a:t>Addiction</a:t>
              </a:r>
            </a:p>
            <a:p>
              <a:pPr algn="ctr"/>
              <a:endParaRPr lang="en-US" sz="1400" dirty="0">
                <a:solidFill>
                  <a:schemeClr val="bg1"/>
                </a:solidFill>
              </a:endParaRPr>
            </a:p>
          </p:txBody>
        </p:sp>
        <p:sp>
          <p:nvSpPr>
            <p:cNvPr id="7" name="TextBox 6"/>
            <p:cNvSpPr txBox="1"/>
            <p:nvPr/>
          </p:nvSpPr>
          <p:spPr>
            <a:xfrm>
              <a:off x="4808103" y="2539999"/>
              <a:ext cx="1666240" cy="1015663"/>
            </a:xfrm>
            <a:prstGeom prst="rect">
              <a:avLst/>
            </a:prstGeom>
            <a:gradFill flip="none" rotWithShape="1">
              <a:gsLst>
                <a:gs pos="0">
                  <a:srgbClr val="45674E">
                    <a:shade val="30000"/>
                    <a:satMod val="115000"/>
                  </a:srgbClr>
                </a:gs>
                <a:gs pos="50000">
                  <a:srgbClr val="45674E">
                    <a:shade val="67500"/>
                    <a:satMod val="115000"/>
                  </a:srgbClr>
                </a:gs>
                <a:gs pos="100000">
                  <a:srgbClr val="45674E">
                    <a:shade val="100000"/>
                    <a:satMod val="115000"/>
                  </a:srgbClr>
                </a:gs>
              </a:gsLst>
              <a:lin ang="16200000" scaled="1"/>
              <a:tileRect/>
            </a:gradFill>
          </p:spPr>
          <p:txBody>
            <a:bodyPr wrap="square" lIns="0" rIns="0" rtlCol="0">
              <a:spAutoFit/>
            </a:bodyPr>
            <a:lstStyle/>
            <a:p>
              <a:pPr algn="ctr"/>
              <a:endParaRPr lang="en-US" sz="1400" dirty="0" smtClean="0">
                <a:solidFill>
                  <a:schemeClr val="bg1"/>
                </a:solidFill>
              </a:endParaRPr>
            </a:p>
            <a:p>
              <a:pPr algn="ctr"/>
              <a:r>
                <a:rPr lang="en-US" sz="3200" dirty="0" smtClean="0">
                  <a:solidFill>
                    <a:schemeClr val="bg1"/>
                  </a:solidFill>
                </a:rPr>
                <a:t>Drug-Free</a:t>
              </a:r>
            </a:p>
            <a:p>
              <a:pPr algn="ctr"/>
              <a:endParaRPr lang="en-US" sz="1400" dirty="0">
                <a:solidFill>
                  <a:schemeClr val="bg1"/>
                </a:solidFill>
              </a:endParaRPr>
            </a:p>
          </p:txBody>
        </p:sp>
      </p:grpSp>
      <p:sp>
        <p:nvSpPr>
          <p:cNvPr id="8" name="Slide Number Placeholder 3"/>
          <p:cNvSpPr>
            <a:spLocks noGrp="1"/>
          </p:cNvSpPr>
          <p:nvPr>
            <p:ph type="sldNum" sz="quarter" idx="10"/>
          </p:nvPr>
        </p:nvSpPr>
        <p:spPr>
          <a:xfrm>
            <a:off x="304800" y="6486525"/>
            <a:ext cx="2133600" cy="365125"/>
          </a:xfrm>
        </p:spPr>
        <p:txBody>
          <a:bodyPr/>
          <a:lstStyle/>
          <a:p>
            <a:pPr>
              <a:defRPr/>
            </a:pPr>
            <a:fld id="{2F6493CA-EB17-6F41-83CD-F41E5ADE0129}" type="slidenum">
              <a:rPr lang="en-US" smtClean="0"/>
              <a:pPr>
                <a:defRPr/>
              </a:pPr>
              <a:t>9</a:t>
            </a:fld>
            <a:endParaRPr lang="en-US" dirty="0"/>
          </a:p>
        </p:txBody>
      </p:sp>
    </p:spTree>
    <p:extLst>
      <p:ext uri="{BB962C8B-B14F-4D97-AF65-F5344CB8AC3E}">
        <p14:creationId xmlns:p14="http://schemas.microsoft.com/office/powerpoint/2010/main" val="42302624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4"/>
</p:tagLst>
</file>

<file path=ppt/theme/theme1.xml><?xml version="1.0" encoding="utf-8"?>
<a:theme xmlns:a="http://schemas.openxmlformats.org/drawingml/2006/main" name="TRI New Slide template">
  <a:themeElements>
    <a:clrScheme name="Custom 1">
      <a:dk1>
        <a:srgbClr val="31313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 New Slide template</Template>
  <TotalTime>0</TotalTime>
  <Words>4955</Words>
  <Application>Microsoft Office PowerPoint</Application>
  <PresentationFormat>On-screen Show (4:3)</PresentationFormat>
  <Paragraphs>363</Paragraphs>
  <Slides>51</Slides>
  <Notes>50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TRI New Slide template</vt:lpstr>
      <vt:lpstr>PowerPoint Presentation</vt:lpstr>
      <vt:lpstr>Addiction- A Disease of Adolescence</vt:lpstr>
      <vt:lpstr>The Role of Brain Development</vt:lpstr>
      <vt:lpstr>MRI Scans of Healthy Children and Adolescents</vt:lpstr>
      <vt:lpstr>Limbic System Develops 1st  Frontal Cortex Develops Later</vt:lpstr>
      <vt:lpstr>Imbalanced Neurodevelopment</vt:lpstr>
      <vt:lpstr>Implications of  Brain Development  for Adolescent Behavior</vt:lpstr>
      <vt:lpstr>When Making Decisions Adolescents &amp; Adults Use Different Parts of the Brain</vt:lpstr>
      <vt:lpstr>WHY DO SOME ADOLESCENTS BECOME ADDICTED WHILE OTHERS DON’T?</vt:lpstr>
      <vt:lpstr>PowerPoint Presentation</vt:lpstr>
      <vt:lpstr>Genetic Contribution  Large &amp; Complex</vt:lpstr>
      <vt:lpstr>PowerPoint Presentation</vt:lpstr>
      <vt:lpstr>How Do Drugs Affect the Brain?</vt:lpstr>
      <vt:lpstr>Neurons Communicate with  Each Other via Neurotransmitters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and Function</vt:lpstr>
      <vt:lpstr>Circuits Involved in Drug Abuse  and Addiction: Long-Term Brain Changes</vt:lpstr>
      <vt:lpstr>PowerPoint Presentation</vt:lpstr>
      <vt:lpstr>Environmental Factors</vt:lpstr>
      <vt:lpstr>Drug Availability - Marijuana</vt:lpstr>
      <vt:lpstr>Alternate Rewards</vt:lpstr>
      <vt:lpstr>Social Context</vt:lpstr>
      <vt:lpstr>PowerPoint Presentation</vt:lpstr>
      <vt:lpstr>Social Norms (Perceived Risk)</vt:lpstr>
      <vt:lpstr>Addiction a Chronic Illness  Similar to Other Chronic Illnesses</vt:lpstr>
      <vt:lpstr>Similar Metabolic Changes</vt:lpstr>
      <vt:lpstr>Addiction Recovery: Similar to  Other Chronic Diseases</vt:lpstr>
      <vt:lpstr>Relapse Rates of Chronic Diseases</vt:lpstr>
      <vt:lpstr>PowerPoint Presentation</vt:lpstr>
      <vt:lpstr>PowerPoint Presentation</vt:lpstr>
      <vt:lpstr>PowerPoint Presentation</vt:lpstr>
      <vt:lpstr>The Brain Can Recover</vt:lpstr>
      <vt:lpstr>Behavior Therapy Changes the Brain</vt:lpstr>
      <vt:lpstr>What Kinds of Therapy for Addiction?</vt:lpstr>
      <vt:lpstr>Chambless &amp; Ollendick 2001</vt:lpstr>
      <vt:lpstr>Community Reinforcement Approach (CRA) Cognitive Behavior Therapy (CBT) Contingency Management (CM)</vt:lpstr>
      <vt:lpstr>Effect Size by Treatment Type</vt:lpstr>
      <vt:lpstr>PowerPoint Presentation</vt:lpstr>
      <vt:lpstr>Experience with Empirically-Supported Treatments</vt:lpstr>
      <vt:lpstr>Challenges to Dissemination</vt:lpstr>
      <vt:lpstr>Counselor Training is Difficult</vt:lpstr>
      <vt:lpstr>Treatment Staff Turnover</vt:lpstr>
      <vt:lpstr>Counselor Education &amp; Training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Kirby</dc:creator>
  <cp:lastModifiedBy>Moyer, Elke</cp:lastModifiedBy>
  <cp:revision>2198</cp:revision>
  <cp:lastPrinted>2014-02-17T21:07:54Z</cp:lastPrinted>
  <dcterms:created xsi:type="dcterms:W3CDTF">2013-05-18T17:15:30Z</dcterms:created>
  <dcterms:modified xsi:type="dcterms:W3CDTF">2014-02-24T12:26:37Z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c63d6011627647d197567ee3013fb30b</vt:lpwstr>
  </property>
  <property fmtid="{D5CDD505-2E9C-101B-9397-08002B2CF9AE}" pid="3" name="SlidesCount">
    <vt:lpwstr>51</vt:lpwstr>
  </property>
</Properties>
</file>